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theme/theme4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5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6.xml" ContentType="application/vnd.openxmlformats-officedocument.theme+xml"/>
  <Override PartName="/ppt/slideLayouts/slideLayout33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5068" r:id="rId1"/>
    <p:sldMasterId id="2147483868" r:id="rId2"/>
    <p:sldMasterId id="2147485098" r:id="rId3"/>
    <p:sldMasterId id="2147483943" r:id="rId4"/>
    <p:sldMasterId id="2147483648" r:id="rId5"/>
    <p:sldMasterId id="2147483708" r:id="rId6"/>
    <p:sldMasterId id="2147483720" r:id="rId7"/>
  </p:sldMasterIdLst>
  <p:notesMasterIdLst>
    <p:notesMasterId r:id="rId27"/>
  </p:notesMasterIdLst>
  <p:handoutMasterIdLst>
    <p:handoutMasterId r:id="rId28"/>
  </p:handoutMasterIdLst>
  <p:sldIdLst>
    <p:sldId id="1626" r:id="rId8"/>
    <p:sldId id="1644" r:id="rId9"/>
    <p:sldId id="1650" r:id="rId10"/>
    <p:sldId id="1642" r:id="rId11"/>
    <p:sldId id="1625" r:id="rId12"/>
    <p:sldId id="353" r:id="rId13"/>
    <p:sldId id="1634" r:id="rId14"/>
    <p:sldId id="354" r:id="rId15"/>
    <p:sldId id="1645" r:id="rId16"/>
    <p:sldId id="1638" r:id="rId17"/>
    <p:sldId id="1636" r:id="rId18"/>
    <p:sldId id="1648" r:id="rId19"/>
    <p:sldId id="1652" r:id="rId20"/>
    <p:sldId id="1651" r:id="rId21"/>
    <p:sldId id="477" r:id="rId22"/>
    <p:sldId id="1631" r:id="rId23"/>
    <p:sldId id="1632" r:id="rId24"/>
    <p:sldId id="1640" r:id="rId25"/>
    <p:sldId id="1641" r:id="rId26"/>
  </p:sldIdLst>
  <p:sldSz cx="9144000" cy="5143500" type="screen16x9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ichaella Hercinger" initials="" lastIdx="21" clrIdx="0"/>
  <p:cmAuthor id="1" name="Rozema, Allison" initials="RA" lastIdx="3" clrIdx="1">
    <p:extLst>
      <p:ext uri="{19B8F6BF-5375-455C-9EA6-DF929625EA0E}">
        <p15:presenceInfo xmlns:p15="http://schemas.microsoft.com/office/powerpoint/2012/main" userId="S::Allison.Rozema@ucsf.edu::965d06b2-368f-4e22-aa77-08294465041a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F5F0"/>
    <a:srgbClr val="F8FAF4"/>
    <a:srgbClr val="F8FAF5"/>
    <a:srgbClr val="FFFFFF"/>
    <a:srgbClr val="F9F6F7"/>
    <a:srgbClr val="FAFAFA"/>
    <a:srgbClr val="8645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notesView">
  <p:normalViewPr>
    <p:restoredLeft sz="20115" autoAdjust="0"/>
    <p:restoredTop sz="48206" autoAdjust="0"/>
  </p:normalViewPr>
  <p:slideViewPr>
    <p:cSldViewPr>
      <p:cViewPr varScale="1">
        <p:scale>
          <a:sx n="50" d="100"/>
          <a:sy n="50" d="100"/>
        </p:scale>
        <p:origin x="2400" y="36"/>
      </p:cViewPr>
      <p:guideLst>
        <p:guide orient="horz" pos="2160"/>
        <p:guide pos="2880"/>
        <p:guide orient="horz" pos="1620"/>
      </p:guideLst>
    </p:cSldViewPr>
  </p:slideViewPr>
  <p:outlineViewPr>
    <p:cViewPr>
      <p:scale>
        <a:sx n="33" d="100"/>
        <a:sy n="33" d="100"/>
      </p:scale>
      <p:origin x="0" y="-452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80" d="100"/>
          <a:sy n="80" d="100"/>
        </p:scale>
        <p:origin x="3936" y="19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Relationship Id="rId8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094FF294-F572-D84A-9EC8-3AB3564AF41A}" type="datetimeFigureOut">
              <a:rPr lang="en-US" smtClean="0"/>
              <a:t>4/10/24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5BF4B6F5-6599-C14E-8C89-C56CC92F4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28782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994E8230-B0BD-C541-A69C-C9F90F36FBAB}" type="datetimeFigureOut">
              <a:rPr lang="en-US" smtClean="0"/>
              <a:t>4/10/24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1243F53A-2496-3B47-B1E7-0289C468B0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46894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43F53A-2496-3B47-B1E7-0289C468B0E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3705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43F53A-2496-3B47-B1E7-0289C468B0E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4119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43F53A-2496-3B47-B1E7-0289C468B0E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1753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43F53A-2496-3B47-B1E7-0289C468B0E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39284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43F53A-2496-3B47-B1E7-0289C468B0E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06170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43F53A-2496-3B47-B1E7-0289C468B0E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59627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99D4AA7-5D5F-4E91-BBBD-A3484C10A60D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67068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1" defTabSz="914400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B3CD18-8979-4561-8429-AFD2B16D23D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84088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43F53A-2496-3B47-B1E7-0289C468B0E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6517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141AD9-B367-F66B-640B-471FB997E4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>
            <a:extLst>
              <a:ext uri="{FF2B5EF4-FFF2-40B4-BE49-F238E27FC236}">
                <a16:creationId xmlns:a16="http://schemas.microsoft.com/office/drawing/2014/main" id="{2793C2DF-AC6B-A0FA-5803-1028A98BC71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>
            <a:extLst>
              <a:ext uri="{FF2B5EF4-FFF2-40B4-BE49-F238E27FC236}">
                <a16:creationId xmlns:a16="http://schemas.microsoft.com/office/drawing/2014/main" id="{BBE2004A-0C8D-19EB-D728-1CC8E06608F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>
              <a:spcBef>
                <a:spcPct val="0"/>
              </a:spcBef>
            </a:pPr>
            <a:endParaRPr lang="en-AU" dirty="0"/>
          </a:p>
        </p:txBody>
      </p:sp>
      <p:sp>
        <p:nvSpPr>
          <p:cNvPr id="18436" name="Slide Number Placeholder 3">
            <a:extLst>
              <a:ext uri="{FF2B5EF4-FFF2-40B4-BE49-F238E27FC236}">
                <a16:creationId xmlns:a16="http://schemas.microsoft.com/office/drawing/2014/main" id="{D7BF1F9B-1439-96FE-43D2-6FAE6779B69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5726BDA7-C826-4C94-9138-755BAF06E622}" type="slidenum">
              <a:rPr lang="en-AU" smtClean="0"/>
              <a:pPr eaLnBrk="1" hangingPunct="1"/>
              <a:t>18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4549079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09FFCC-7D54-19E7-7B01-71036285FF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6AB9803-2E5F-7508-E909-AC34EDD6DD3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349BBBA-4111-67AB-D6D6-51544D5DA95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Mosquito – Ronald </a:t>
            </a:r>
            <a:r>
              <a:rPr lang="en-US" dirty="0" err="1"/>
              <a:t>mcdonald</a:t>
            </a:r>
            <a:r>
              <a:rPr lang="en-US" dirty="0"/>
              <a:t>/industry dropping something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DCDD40-1FD2-9DE8-A27C-4DF2E4C70C0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43F53A-2496-3B47-B1E7-0289C468B0E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789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8788" y="720725"/>
            <a:ext cx="6399212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57138"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1DFB0B-5519-4C7D-A60A-C94F23CC5C33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27004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400">
              <a:spcBef>
                <a:spcPct val="30000"/>
              </a:spcBef>
              <a:spcAft>
                <a:spcPct val="0"/>
              </a:spcAft>
              <a:defRPr/>
            </a:pPr>
            <a:endParaRPr lang="en-US" altLang="en-US" dirty="0">
              <a:latin typeface="Arial" panose="020B0604020202020204" pitchFamily="34" charset="0"/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99D4AA7-5D5F-4E91-BBBD-A3484C10A60D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5230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533400" y="763588"/>
            <a:ext cx="6705600" cy="3771900"/>
          </a:xfrm>
          <a:prstGeom prst="rect">
            <a:avLst/>
          </a:prstGeom>
        </p:spPr>
      </p:sp>
      <p:sp>
        <p:nvSpPr>
          <p:cNvPr id="53" name="PlaceHolder 2"/>
          <p:cNvSpPr>
            <a:spLocks noGrp="1"/>
          </p:cNvSpPr>
          <p:nvPr>
            <p:ph type="body"/>
          </p:nvPr>
        </p:nvSpPr>
        <p:spPr>
          <a:xfrm>
            <a:off x="777960" y="4776840"/>
            <a:ext cx="6216480" cy="452520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900" b="0" strike="noStrike" spc="-1" dirty="0">
              <a:latin typeface="Arial"/>
            </a:endParaRPr>
          </a:p>
          <a:p>
            <a:endParaRPr lang="en-US" sz="900" b="0" strike="noStrike" spc="-1" dirty="0">
              <a:latin typeface="Arial"/>
            </a:endParaRPr>
          </a:p>
          <a:p>
            <a:endParaRPr lang="en-US" sz="900" b="0" strike="noStrike" spc="-1" dirty="0">
              <a:latin typeface="Arial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43F53A-2496-3B47-B1E7-0289C468B0E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9032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111E5896-917A-4035-A860-408E1EC3CD51}" type="slidenum">
              <a:rPr lang="en-US" smtClean="0">
                <a:solidFill>
                  <a:srgbClr val="052049"/>
                </a:solidFill>
                <a:latin typeface="Arial" pitchFamily="34" charset="0"/>
                <a:cs typeface="Arial" pitchFamily="34" charset="0"/>
              </a:rPr>
              <a:pPr algn="r"/>
              <a:t>6</a:t>
            </a:fld>
            <a:endParaRPr lang="en-US" dirty="0">
              <a:solidFill>
                <a:srgbClr val="05204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800">
                <a:solidFill>
                  <a:srgbClr val="052049"/>
                </a:solidFill>
                <a:latin typeface="+mj-lt"/>
              </a:rPr>
              <a:t>| [footer text here]</a:t>
            </a:r>
            <a:endParaRPr lang="en-US" sz="800" dirty="0">
              <a:solidFill>
                <a:srgbClr val="052049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383419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43F53A-2496-3B47-B1E7-0289C468B0E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1995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itchFamily="34" charset="0"/>
            </a:endParaRP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1363" indent="-2841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1413" indent="-227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598613" indent="-227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5813" indent="-227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30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02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74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46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CA303940-9A26-43AD-B70E-3E2D396597C4}" type="slidenum">
              <a:rPr lang="en-US" altLang="en-US" smtClean="0">
                <a:solidFill>
                  <a:srgbClr val="000000"/>
                </a:solidFill>
                <a:latin typeface="Calibri" pitchFamily="34" charset="0"/>
              </a:rPr>
              <a:pPr eaLnBrk="1" hangingPunct="1">
                <a:spcBef>
                  <a:spcPct val="0"/>
                </a:spcBef>
              </a:pPr>
              <a:t>8</a:t>
            </a:fld>
            <a:endParaRPr lang="en-US" altLang="en-US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96761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43F53A-2496-3B47-B1E7-0289C468B0E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2692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4BAD02E4-648F-4B99-91D8-0AE406B0236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69" b="10234"/>
          <a:stretch/>
        </p:blipFill>
        <p:spPr>
          <a:xfrm flipH="1">
            <a:off x="0" y="285749"/>
            <a:ext cx="9144000" cy="485775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28701"/>
            <a:ext cx="7848600" cy="1445419"/>
          </a:xfrm>
        </p:spPr>
        <p:txBody>
          <a:bodyPr anchor="b">
            <a:noAutofit/>
          </a:bodyPr>
          <a:lstStyle>
            <a:lvl1pPr>
              <a:defRPr sz="540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628899"/>
            <a:ext cx="3048000" cy="1951507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6" name="Picture 5" descr="PRHE-newlogo-icon.png">
            <a:extLst>
              <a:ext uri="{FF2B5EF4-FFF2-40B4-BE49-F238E27FC236}">
                <a16:creationId xmlns:a16="http://schemas.microsoft.com/office/drawing/2014/main" id="{AB2775C0-592E-42D2-9E96-C56DA401110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78" y="4417709"/>
            <a:ext cx="617822" cy="634951"/>
          </a:xfrm>
          <a:prstGeom prst="rect">
            <a:avLst/>
          </a:prstGeom>
        </p:spPr>
      </p:pic>
      <p:pic>
        <p:nvPicPr>
          <p:cNvPr id="11" name="Picture 10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085595BA-ACBB-4B3D-AB31-7E60888EC97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2304" y="4476750"/>
            <a:ext cx="2901696" cy="603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9997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611358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4400550"/>
          </a:xfrm>
        </p:spPr>
        <p:txBody>
          <a:bodyPr vert="eaVert" anchor="b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44005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05003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1964" y="228600"/>
            <a:ext cx="7248525" cy="69651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749426" y="1109663"/>
            <a:ext cx="3392488" cy="3581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94314" y="1109663"/>
            <a:ext cx="3392487" cy="3581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3540CC-1D2A-450D-B408-7C20C57B73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0064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3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457200" y="1203390"/>
            <a:ext cx="8229240" cy="29829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24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337540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EaRT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BF25E7A0-8C38-4147-A8E6-F608765DD236}"/>
              </a:ext>
            </a:extLst>
          </p:cNvPr>
          <p:cNvSpPr/>
          <p:nvPr/>
        </p:nvSpPr>
        <p:spPr>
          <a:xfrm>
            <a:off x="13716" y="285751"/>
            <a:ext cx="9116568" cy="185740"/>
          </a:xfrm>
          <a:prstGeom prst="rect">
            <a:avLst/>
          </a:prstGeom>
          <a:solidFill>
            <a:srgbClr val="30A8D9"/>
          </a:solidFill>
          <a:ln w="31750" cap="sq">
            <a:solidFill>
              <a:srgbClr val="30A8D9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B82F1B2-CD65-43DD-90EA-5EBA97798721}"/>
              </a:ext>
            </a:extLst>
          </p:cNvPr>
          <p:cNvSpPr/>
          <p:nvPr/>
        </p:nvSpPr>
        <p:spPr>
          <a:xfrm>
            <a:off x="9144" y="361951"/>
            <a:ext cx="9125712" cy="4086942"/>
          </a:xfrm>
          <a:prstGeom prst="rect">
            <a:avLst/>
          </a:prstGeom>
          <a:ln cap="sq">
            <a:solidFill>
              <a:srgbClr val="00206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28701"/>
            <a:ext cx="7848600" cy="1445419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5400" cap="none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628900"/>
            <a:ext cx="6400800" cy="1314450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FCFF6BAF-0DB7-4C34-A815-D0C26EB5A36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4476750"/>
            <a:ext cx="2062042" cy="719137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65D88C4-6F06-40BD-B9AA-1302A806A17E}"/>
              </a:ext>
            </a:extLst>
          </p:cNvPr>
          <p:cNvCxnSpPr>
            <a:cxnSpLocks/>
          </p:cNvCxnSpPr>
          <p:nvPr userDrawn="1"/>
        </p:nvCxnSpPr>
        <p:spPr>
          <a:xfrm>
            <a:off x="685800" y="2521276"/>
            <a:ext cx="7848600" cy="0"/>
          </a:xfrm>
          <a:prstGeom prst="line">
            <a:avLst/>
          </a:prstGeom>
          <a:ln w="57150">
            <a:solidFill>
              <a:srgbClr val="30A8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0405907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9100"/>
            <a:ext cx="8229600" cy="7429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657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118413D-DD9B-4D55-BF1E-D14D8D612786}"/>
              </a:ext>
            </a:extLst>
          </p:cNvPr>
          <p:cNvSpPr/>
          <p:nvPr/>
        </p:nvSpPr>
        <p:spPr>
          <a:xfrm>
            <a:off x="9144" y="5125212"/>
            <a:ext cx="9125712" cy="18288"/>
          </a:xfrm>
          <a:prstGeom prst="rect">
            <a:avLst/>
          </a:prstGeom>
          <a:solidFill>
            <a:srgbClr val="30A8D9"/>
          </a:solidFill>
          <a:ln cap="sq">
            <a:solidFill>
              <a:srgbClr val="30A8D9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97CEAD3-F1EF-4E87-814C-DD89E2679EA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4069" y="4577225"/>
            <a:ext cx="514350" cy="51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0358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1F6B135A-B6F7-4729-A266-A1D9C1CF424B}"/>
              </a:ext>
            </a:extLst>
          </p:cNvPr>
          <p:cNvSpPr/>
          <p:nvPr userDrawn="1"/>
        </p:nvSpPr>
        <p:spPr>
          <a:xfrm>
            <a:off x="13716" y="285751"/>
            <a:ext cx="9116568" cy="185740"/>
          </a:xfrm>
          <a:prstGeom prst="rect">
            <a:avLst/>
          </a:prstGeom>
          <a:solidFill>
            <a:srgbClr val="30A8D9"/>
          </a:solidFill>
          <a:ln w="31750" cap="sq">
            <a:solidFill>
              <a:srgbClr val="30A8D9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5231692-C8F7-44B5-8D7F-EE822CB81B12}"/>
              </a:ext>
            </a:extLst>
          </p:cNvPr>
          <p:cNvSpPr/>
          <p:nvPr userDrawn="1"/>
        </p:nvSpPr>
        <p:spPr>
          <a:xfrm>
            <a:off x="9144" y="361951"/>
            <a:ext cx="9125712" cy="4086942"/>
          </a:xfrm>
          <a:prstGeom prst="rect">
            <a:avLst/>
          </a:prstGeom>
          <a:ln cap="sq">
            <a:solidFill>
              <a:srgbClr val="00206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F11C0EEB-0066-426D-81DE-460BD51F10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2000" y="2571750"/>
            <a:ext cx="7848600" cy="1445419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5400" cap="none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266EEB7E-B1F1-483B-B6D1-1532ABF6FA4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4476750"/>
            <a:ext cx="2062042" cy="719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5418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4010"/>
            <a:ext cx="8229600" cy="7429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55014"/>
            <a:ext cx="4038600" cy="35387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55014"/>
            <a:ext cx="4038600" cy="35387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1EE7208-69AE-4C0A-8C0C-32CF977902DA}"/>
              </a:ext>
            </a:extLst>
          </p:cNvPr>
          <p:cNvSpPr/>
          <p:nvPr/>
        </p:nvSpPr>
        <p:spPr>
          <a:xfrm>
            <a:off x="9144" y="5125212"/>
            <a:ext cx="9125712" cy="18288"/>
          </a:xfrm>
          <a:prstGeom prst="rect">
            <a:avLst/>
          </a:prstGeom>
          <a:solidFill>
            <a:srgbClr val="30A8D9"/>
          </a:solidFill>
          <a:ln cap="sq">
            <a:solidFill>
              <a:srgbClr val="30A8D9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12046CC-2415-4EF3-A349-E40062B404F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4069" y="4577225"/>
            <a:ext cx="514350" cy="51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6146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1234"/>
            <a:ext cx="8229600" cy="7429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57301"/>
            <a:ext cx="3931920" cy="47982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28800"/>
            <a:ext cx="3931920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257301"/>
            <a:ext cx="3931920" cy="47982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1828800"/>
            <a:ext cx="3931920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806462" y="3034268"/>
            <a:ext cx="353187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D99E4431-16A3-439F-9C2E-ACB3AD400C80}"/>
              </a:ext>
            </a:extLst>
          </p:cNvPr>
          <p:cNvSpPr/>
          <p:nvPr/>
        </p:nvSpPr>
        <p:spPr>
          <a:xfrm>
            <a:off x="9144" y="5125212"/>
            <a:ext cx="9125712" cy="18288"/>
          </a:xfrm>
          <a:prstGeom prst="rect">
            <a:avLst/>
          </a:prstGeom>
          <a:solidFill>
            <a:srgbClr val="30A8D9"/>
          </a:solidFill>
          <a:ln cap="sq">
            <a:solidFill>
              <a:srgbClr val="30A8D9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F562FB5-C70B-4F40-8BF6-D7DA7BA3547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4069" y="4577225"/>
            <a:ext cx="514350" cy="51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46152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819" y="361950"/>
            <a:ext cx="8229600" cy="7429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43A7A87-1E20-4D77-95EA-27CD72FD71A3}"/>
              </a:ext>
            </a:extLst>
          </p:cNvPr>
          <p:cNvSpPr/>
          <p:nvPr/>
        </p:nvSpPr>
        <p:spPr>
          <a:xfrm>
            <a:off x="9144" y="5125212"/>
            <a:ext cx="9125712" cy="18288"/>
          </a:xfrm>
          <a:prstGeom prst="rect">
            <a:avLst/>
          </a:prstGeom>
          <a:solidFill>
            <a:srgbClr val="30A8D9"/>
          </a:solidFill>
          <a:ln cap="sq">
            <a:solidFill>
              <a:srgbClr val="30A8D9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A1AE056-B44F-4382-8B18-392E7A6F5D0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4069" y="4577225"/>
            <a:ext cx="514350" cy="51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13116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6" descr="PRHE-newlogo-icon.png">
            <a:extLst>
              <a:ext uri="{FF2B5EF4-FFF2-40B4-BE49-F238E27FC236}">
                <a16:creationId xmlns:a16="http://schemas.microsoft.com/office/drawing/2014/main" id="{A14718A5-BB8D-B94A-9919-7D8B6E04A28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4400550"/>
            <a:ext cx="617822" cy="634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25920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D9E1404-5E1D-4407-8DF3-4EEBBD9B71CC}"/>
              </a:ext>
            </a:extLst>
          </p:cNvPr>
          <p:cNvSpPr/>
          <p:nvPr/>
        </p:nvSpPr>
        <p:spPr>
          <a:xfrm>
            <a:off x="9144" y="5125212"/>
            <a:ext cx="9125712" cy="18288"/>
          </a:xfrm>
          <a:prstGeom prst="rect">
            <a:avLst/>
          </a:prstGeom>
          <a:solidFill>
            <a:srgbClr val="30A8D9"/>
          </a:solidFill>
          <a:ln cap="sq">
            <a:solidFill>
              <a:srgbClr val="30A8D9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BA460E6-569B-4E2D-8DDA-B36FA8BDAC1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4069" y="4577225"/>
            <a:ext cx="514350" cy="51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6440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060"/>
            <a:ext cx="2139696" cy="946404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594060"/>
            <a:ext cx="5715000" cy="418338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597916"/>
            <a:ext cx="2139696" cy="31827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684114" y="2684956"/>
            <a:ext cx="418338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1F176A42-2879-44A8-A857-A3D3E9E77364}"/>
              </a:ext>
            </a:extLst>
          </p:cNvPr>
          <p:cNvSpPr/>
          <p:nvPr/>
        </p:nvSpPr>
        <p:spPr>
          <a:xfrm>
            <a:off x="9144" y="5125212"/>
            <a:ext cx="9125712" cy="18288"/>
          </a:xfrm>
          <a:prstGeom prst="rect">
            <a:avLst/>
          </a:prstGeom>
          <a:solidFill>
            <a:srgbClr val="30A8D9"/>
          </a:solidFill>
          <a:ln cap="sq">
            <a:solidFill>
              <a:srgbClr val="30A8D9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07F11E7-7C3D-4858-B661-CCCDDFD4AFF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4069" y="4577225"/>
            <a:ext cx="514350" cy="51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4003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60"/>
            <a:ext cx="2142680" cy="94869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628651"/>
            <a:ext cx="5904390" cy="4125342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2139696" cy="31821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30D7D7-1CB7-4B8A-B31C-8B5F3D20C2C7}"/>
              </a:ext>
            </a:extLst>
          </p:cNvPr>
          <p:cNvSpPr/>
          <p:nvPr/>
        </p:nvSpPr>
        <p:spPr>
          <a:xfrm>
            <a:off x="9144" y="5125212"/>
            <a:ext cx="9125712" cy="18288"/>
          </a:xfrm>
          <a:prstGeom prst="rect">
            <a:avLst/>
          </a:prstGeom>
          <a:solidFill>
            <a:srgbClr val="30A8D9"/>
          </a:solidFill>
          <a:ln cap="sq">
            <a:solidFill>
              <a:srgbClr val="30A8D9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38FC2A4-7C5E-4946-8D5A-EE99A6125DE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4069" y="4577225"/>
            <a:ext cx="514350" cy="51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92313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7838"/>
            <a:ext cx="8229600" cy="7429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F8CBAB1-B84A-459D-A454-74D0FC7D81C3}"/>
              </a:ext>
            </a:extLst>
          </p:cNvPr>
          <p:cNvSpPr/>
          <p:nvPr/>
        </p:nvSpPr>
        <p:spPr>
          <a:xfrm>
            <a:off x="9144" y="5125212"/>
            <a:ext cx="9125712" cy="18288"/>
          </a:xfrm>
          <a:prstGeom prst="rect">
            <a:avLst/>
          </a:prstGeom>
          <a:solidFill>
            <a:srgbClr val="30A8D9"/>
          </a:solidFill>
          <a:ln cap="sq">
            <a:solidFill>
              <a:srgbClr val="30A8D9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488930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4400550"/>
          </a:xfrm>
          <a:prstGeom prst="rect">
            <a:avLst/>
          </a:prstGeom>
        </p:spPr>
        <p:txBody>
          <a:bodyPr vert="eaVert"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44005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CE9839E-2562-4C70-8005-74F6DA5945D3}"/>
              </a:ext>
            </a:extLst>
          </p:cNvPr>
          <p:cNvSpPr/>
          <p:nvPr/>
        </p:nvSpPr>
        <p:spPr>
          <a:xfrm>
            <a:off x="9144" y="5125212"/>
            <a:ext cx="9125712" cy="18288"/>
          </a:xfrm>
          <a:prstGeom prst="rect">
            <a:avLst/>
          </a:prstGeom>
          <a:solidFill>
            <a:srgbClr val="30A8D9"/>
          </a:solidFill>
          <a:ln cap="sq">
            <a:solidFill>
              <a:srgbClr val="30A8D9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197691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Slide – Nav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 b="0" i="0"/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 b="0" i="0"/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88438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6DAD73D-29D0-47B2-86DD-370441D7E103}"/>
              </a:ext>
            </a:extLst>
          </p:cNvPr>
          <p:cNvSpPr/>
          <p:nvPr userDrawn="1"/>
        </p:nvSpPr>
        <p:spPr>
          <a:xfrm>
            <a:off x="0" y="342900"/>
            <a:ext cx="9144000" cy="4171950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28703"/>
            <a:ext cx="7848600" cy="1445419"/>
          </a:xfrm>
        </p:spPr>
        <p:txBody>
          <a:bodyPr anchor="b">
            <a:noAutofit/>
          </a:bodyPr>
          <a:lstStyle>
            <a:lvl1pPr>
              <a:defRPr sz="405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628900"/>
            <a:ext cx="6400800" cy="1314450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7" name="Picture 6" descr="PRHE-newlogo-horiz-blue.jpg">
            <a:extLst>
              <a:ext uri="{FF2B5EF4-FFF2-40B4-BE49-F238E27FC236}">
                <a16:creationId xmlns:a16="http://schemas.microsoft.com/office/drawing/2014/main" id="{5D162D45-758A-4E2A-B14B-9458ED3606C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4578439"/>
            <a:ext cx="2432304" cy="505943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A05F531-E955-441A-A104-3C447F87F990}"/>
              </a:ext>
            </a:extLst>
          </p:cNvPr>
          <p:cNvCxnSpPr/>
          <p:nvPr userDrawn="1"/>
        </p:nvCxnSpPr>
        <p:spPr>
          <a:xfrm>
            <a:off x="685800" y="2549096"/>
            <a:ext cx="7848600" cy="1191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24DC220A-5572-4BBF-AD6A-321A83EA767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508551"/>
            <a:ext cx="1783022" cy="63495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RHE-newlogo-icon.png">
            <a:extLst>
              <a:ext uri="{FF2B5EF4-FFF2-40B4-BE49-F238E27FC236}">
                <a16:creationId xmlns:a16="http://schemas.microsoft.com/office/drawing/2014/main" id="{3442B920-972B-48C9-90FF-DAD1E719632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4395" y="4445541"/>
            <a:ext cx="480712" cy="494040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ECDB8FDB-B621-4DD1-A8FA-E8D6AD81E60A}"/>
              </a:ext>
            </a:extLst>
          </p:cNvPr>
          <p:cNvGrpSpPr/>
          <p:nvPr userDrawn="1"/>
        </p:nvGrpSpPr>
        <p:grpSpPr>
          <a:xfrm>
            <a:off x="8225967" y="4654831"/>
            <a:ext cx="480712" cy="480712"/>
            <a:chOff x="8544157" y="5099538"/>
            <a:chExt cx="493311" cy="493311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38066D99-1240-4CED-9816-F72A4AE664A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44157" y="5099538"/>
              <a:ext cx="493311" cy="493311"/>
            </a:xfrm>
            <a:prstGeom prst="rect">
              <a:avLst/>
            </a:prstGeom>
          </p:spPr>
        </p:pic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F11C7AF3-C01A-4D72-91D6-B20CEB48C471}"/>
                </a:ext>
              </a:extLst>
            </p:cNvPr>
            <p:cNvSpPr/>
            <p:nvPr userDrawn="1"/>
          </p:nvSpPr>
          <p:spPr>
            <a:xfrm>
              <a:off x="8544157" y="5099538"/>
              <a:ext cx="493311" cy="493311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 – Nav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 b="0" i="0"/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 b="0" i="0"/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55746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E655BD-F44F-4837-A561-331318D58C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9DEB757-8842-4FF4-9F2A-1B5CDCE555B6}"/>
              </a:ext>
            </a:extLst>
          </p:cNvPr>
          <p:cNvSpPr/>
          <p:nvPr userDrawn="1"/>
        </p:nvSpPr>
        <p:spPr>
          <a:xfrm>
            <a:off x="0" y="342900"/>
            <a:ext cx="9144000" cy="4171950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771651"/>
            <a:ext cx="7772400" cy="1650206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470149"/>
            <a:ext cx="7772400" cy="1125140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3449575"/>
            <a:ext cx="7848600" cy="1191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PRHE-newlogo-icon.png">
            <a:extLst>
              <a:ext uri="{FF2B5EF4-FFF2-40B4-BE49-F238E27FC236}">
                <a16:creationId xmlns:a16="http://schemas.microsoft.com/office/drawing/2014/main" id="{9ED28AC5-16FA-4142-A333-8ADCA329167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" y="4518488"/>
            <a:ext cx="617822" cy="634951"/>
          </a:xfrm>
          <a:prstGeom prst="rect">
            <a:avLst/>
          </a:prstGeom>
        </p:spPr>
      </p:pic>
      <p:pic>
        <p:nvPicPr>
          <p:cNvPr id="8" name="Picture 7" descr="PRHE-newlogo-horiz-blue.jpg">
            <a:extLst>
              <a:ext uri="{FF2B5EF4-FFF2-40B4-BE49-F238E27FC236}">
                <a16:creationId xmlns:a16="http://schemas.microsoft.com/office/drawing/2014/main" id="{8A864F87-AA47-4171-A10C-F711F0387EE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4580407"/>
            <a:ext cx="2432304" cy="505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620159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4079878" y="4960147"/>
            <a:ext cx="517525" cy="184666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9521D3-A584-43BE-A34F-4488BF3A5C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RHE-newlogo-icon.png">
            <a:extLst>
              <a:ext uri="{FF2B5EF4-FFF2-40B4-BE49-F238E27FC236}">
                <a16:creationId xmlns:a16="http://schemas.microsoft.com/office/drawing/2014/main" id="{3442B920-972B-48C9-90FF-DAD1E719632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4395" y="4445541"/>
            <a:ext cx="480712" cy="494040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ECDB8FDB-B621-4DD1-A8FA-E8D6AD81E60A}"/>
              </a:ext>
            </a:extLst>
          </p:cNvPr>
          <p:cNvGrpSpPr/>
          <p:nvPr userDrawn="1"/>
        </p:nvGrpSpPr>
        <p:grpSpPr>
          <a:xfrm>
            <a:off x="8225966" y="4654830"/>
            <a:ext cx="480712" cy="480712"/>
            <a:chOff x="8544157" y="5099538"/>
            <a:chExt cx="493311" cy="493311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38066D99-1240-4CED-9816-F72A4AE664A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44157" y="5099538"/>
              <a:ext cx="493311" cy="493311"/>
            </a:xfrm>
            <a:prstGeom prst="rect">
              <a:avLst/>
            </a:prstGeom>
          </p:spPr>
        </p:pic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F11C7AF3-C01A-4D72-91D6-B20CEB48C471}"/>
                </a:ext>
              </a:extLst>
            </p:cNvPr>
            <p:cNvSpPr/>
            <p:nvPr userDrawn="1"/>
          </p:nvSpPr>
          <p:spPr>
            <a:xfrm>
              <a:off x="8544157" y="5099538"/>
              <a:ext cx="493311" cy="493311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64C0530-6B4F-4DA5-9437-6EB2DF161FB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21548" y="4533676"/>
            <a:ext cx="730504" cy="563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21925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RHE-newlogo-icon.png">
            <a:extLst>
              <a:ext uri="{FF2B5EF4-FFF2-40B4-BE49-F238E27FC236}">
                <a16:creationId xmlns:a16="http://schemas.microsoft.com/office/drawing/2014/main" id="{3442B920-972B-48C9-90FF-DAD1E719632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4395" y="4445541"/>
            <a:ext cx="480712" cy="494040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ECDB8FDB-B621-4DD1-A8FA-E8D6AD81E60A}"/>
              </a:ext>
            </a:extLst>
          </p:cNvPr>
          <p:cNvGrpSpPr/>
          <p:nvPr userDrawn="1"/>
        </p:nvGrpSpPr>
        <p:grpSpPr>
          <a:xfrm>
            <a:off x="8225967" y="4654831"/>
            <a:ext cx="480712" cy="480712"/>
            <a:chOff x="8544157" y="5099538"/>
            <a:chExt cx="493311" cy="493311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38066D99-1240-4CED-9816-F72A4AE664A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44157" y="5099538"/>
              <a:ext cx="493311" cy="493311"/>
            </a:xfrm>
            <a:prstGeom prst="rect">
              <a:avLst/>
            </a:prstGeom>
          </p:spPr>
        </p:pic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F11C7AF3-C01A-4D72-91D6-B20CEB48C471}"/>
                </a:ext>
              </a:extLst>
            </p:cNvPr>
            <p:cNvSpPr/>
            <p:nvPr userDrawn="1"/>
          </p:nvSpPr>
          <p:spPr>
            <a:xfrm>
              <a:off x="8544157" y="5099538"/>
              <a:ext cx="493311" cy="493311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76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55014"/>
            <a:ext cx="4038600" cy="35387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55014"/>
            <a:ext cx="4038600" cy="35387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8" name="Picture 7" descr="PRHE-newlogo-icon.png">
            <a:extLst>
              <a:ext uri="{FF2B5EF4-FFF2-40B4-BE49-F238E27FC236}">
                <a16:creationId xmlns:a16="http://schemas.microsoft.com/office/drawing/2014/main" id="{D0E3C6F1-7DA4-8644-AE05-023F2390C10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4400550"/>
            <a:ext cx="617822" cy="634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83288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57301"/>
            <a:ext cx="3931920" cy="47982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28800"/>
            <a:ext cx="3931920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257301"/>
            <a:ext cx="3931920" cy="47982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1828800"/>
            <a:ext cx="3931920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806462" y="3034268"/>
            <a:ext cx="353187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PRHE-newlogo-icon.png">
            <a:extLst>
              <a:ext uri="{FF2B5EF4-FFF2-40B4-BE49-F238E27FC236}">
                <a16:creationId xmlns:a16="http://schemas.microsoft.com/office/drawing/2014/main" id="{E416F06E-6E4A-544D-AA7C-DF30A528695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4400550"/>
            <a:ext cx="617822" cy="634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65967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6" name="Picture 5" descr="PRHE-newlogo-icon.png">
            <a:extLst>
              <a:ext uri="{FF2B5EF4-FFF2-40B4-BE49-F238E27FC236}">
                <a16:creationId xmlns:a16="http://schemas.microsoft.com/office/drawing/2014/main" id="{255039AF-C624-D540-B85C-95ED2C5CF51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4400550"/>
            <a:ext cx="617822" cy="634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9899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RHE-newlogo-icon.png">
            <a:extLst>
              <a:ext uri="{FF2B5EF4-FFF2-40B4-BE49-F238E27FC236}">
                <a16:creationId xmlns:a16="http://schemas.microsoft.com/office/drawing/2014/main" id="{CBC93662-D6E2-7540-9E6A-33FC6CD3BBF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4400550"/>
            <a:ext cx="617822" cy="634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9921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060"/>
            <a:ext cx="2139696" cy="946404"/>
          </a:xfrm>
        </p:spPr>
        <p:txBody>
          <a:bodyPr anchor="b">
            <a:noAutofit/>
          </a:bodyPr>
          <a:lstStyle>
            <a:lvl1pPr algn="l">
              <a:defRPr sz="2400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594060"/>
            <a:ext cx="5715000" cy="418338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597916"/>
            <a:ext cx="2139696" cy="31827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684114" y="2684956"/>
            <a:ext cx="418338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PRHE-newlogo-icon.png">
            <a:extLst>
              <a:ext uri="{FF2B5EF4-FFF2-40B4-BE49-F238E27FC236}">
                <a16:creationId xmlns:a16="http://schemas.microsoft.com/office/drawing/2014/main" id="{1181EB9D-4040-5748-8960-DDA13AF5BD7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4400550"/>
            <a:ext cx="617822" cy="634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2576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60"/>
            <a:ext cx="2142680" cy="948690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628651"/>
            <a:ext cx="5904390" cy="4125342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2139696" cy="31821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790478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28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0.pn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165590"/>
            <a:ext cx="9144000" cy="17145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00050"/>
            <a:ext cx="8229600" cy="7429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657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2743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1326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069" r:id="rId1"/>
    <p:sldLayoutId id="2147485070" r:id="rId2"/>
    <p:sldLayoutId id="2147485071" r:id="rId3"/>
    <p:sldLayoutId id="2147485072" r:id="rId4"/>
    <p:sldLayoutId id="2147485073" r:id="rId5"/>
    <p:sldLayoutId id="2147485074" r:id="rId6"/>
    <p:sldLayoutId id="2147485075" r:id="rId7"/>
    <p:sldLayoutId id="2147485076" r:id="rId8"/>
    <p:sldLayoutId id="2147485077" r:id="rId9"/>
    <p:sldLayoutId id="2147485078" r:id="rId10"/>
    <p:sldLayoutId id="2147485079" r:id="rId11"/>
    <p:sldLayoutId id="2147485080" r:id="rId12"/>
    <p:sldLayoutId id="2147485081" r:id="rId13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165590"/>
            <a:ext cx="9144000" cy="17145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00050"/>
            <a:ext cx="8229600" cy="7429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657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2743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246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9" r:id="rId1"/>
    <p:sldLayoutId id="2147483870" r:id="rId2"/>
    <p:sldLayoutId id="2147483871" r:id="rId3"/>
    <p:sldLayoutId id="2147483872" r:id="rId4"/>
    <p:sldLayoutId id="2147483873" r:id="rId5"/>
    <p:sldLayoutId id="2147483874" r:id="rId6"/>
    <p:sldLayoutId id="2147483875" r:id="rId7"/>
    <p:sldLayoutId id="2147483876" r:id="rId8"/>
    <p:sldLayoutId id="2147483877" r:id="rId9"/>
    <p:sldLayoutId id="2147483878" r:id="rId10"/>
    <p:sldLayoutId id="2147483879" r:id="rId11"/>
    <p:sldLayoutId id="2147485099" r:id="rId12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165590"/>
            <a:ext cx="9144000" cy="17145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00050"/>
            <a:ext cx="8229600" cy="7429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657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5188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7" r:id="rId2"/>
  </p:sldLayoutIdLst>
  <p:hf sldNum="0" hdr="0" ftr="0" dt="0"/>
  <p:txStyles>
    <p:titleStyle>
      <a:lvl1pPr algn="l" defTabSz="914377" rtl="0" eaLnBrk="1" latinLnBrk="0" hangingPunct="1">
        <a:spcBef>
          <a:spcPct val="0"/>
        </a:spcBef>
        <a:buNone/>
        <a:defRPr sz="4000" kern="1200" spc="-1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75" indent="-182875" algn="l" defTabSz="914377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indent="-182875" algn="l" defTabSz="914377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02" indent="-182875" algn="l" defTabSz="914377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15" indent="-182875" algn="l" defTabSz="914377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690" indent="-137157" algn="l" defTabSz="914377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566" indent="-182875" algn="l" defTabSz="914377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41" indent="-182875" algn="l" defTabSz="914377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17" indent="-182875" algn="l" defTabSz="914377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192" indent="-182875" algn="l" defTabSz="914377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548152" y="4852597"/>
            <a:ext cx="4310907" cy="10348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700" b="0" i="0">
                <a:solidFill>
                  <a:schemeClr val="tx1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272107" y="4840129"/>
            <a:ext cx="246061" cy="11642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700" b="0" i="0">
                <a:solidFill>
                  <a:schemeClr val="tx1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36" name="Straight Connector 35"/>
          <p:cNvCxnSpPr/>
          <p:nvPr/>
        </p:nvCxnSpPr>
        <p:spPr>
          <a:xfrm>
            <a:off x="365125" y="4687560"/>
            <a:ext cx="8413750" cy="0"/>
          </a:xfrm>
          <a:prstGeom prst="line">
            <a:avLst/>
          </a:prstGeom>
          <a:noFill/>
          <a:ln w="3175" cap="flat">
            <a:solidFill>
              <a:srgbClr val="05204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" name="Straight Connector 8"/>
          <p:cNvCxnSpPr/>
          <p:nvPr userDrawn="1"/>
        </p:nvCxnSpPr>
        <p:spPr>
          <a:xfrm>
            <a:off x="277813" y="4687560"/>
            <a:ext cx="8595360" cy="0"/>
          </a:xfrm>
          <a:prstGeom prst="line">
            <a:avLst/>
          </a:prstGeom>
          <a:noFill/>
          <a:ln w="3175" cap="flat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" name="Freeform 77"/>
          <p:cNvSpPr>
            <a:spLocks/>
          </p:cNvSpPr>
          <p:nvPr userDrawn="1"/>
        </p:nvSpPr>
        <p:spPr bwMode="auto">
          <a:xfrm>
            <a:off x="8393113" y="4800601"/>
            <a:ext cx="481012" cy="231074"/>
          </a:xfrm>
          <a:custGeom>
            <a:avLst/>
            <a:gdLst>
              <a:gd name="T0" fmla="*/ 350 w 350"/>
              <a:gd name="T1" fmla="*/ 52 h 168"/>
              <a:gd name="T2" fmla="*/ 270 w 350"/>
              <a:gd name="T3" fmla="*/ 130 h 168"/>
              <a:gd name="T4" fmla="*/ 240 w 350"/>
              <a:gd name="T5" fmla="*/ 100 h 168"/>
              <a:gd name="T6" fmla="*/ 205 w 350"/>
              <a:gd name="T7" fmla="*/ 91 h 168"/>
              <a:gd name="T8" fmla="*/ 201 w 350"/>
              <a:gd name="T9" fmla="*/ 86 h 168"/>
              <a:gd name="T10" fmla="*/ 200 w 350"/>
              <a:gd name="T11" fmla="*/ 82 h 168"/>
              <a:gd name="T12" fmla="*/ 203 w 350"/>
              <a:gd name="T13" fmla="*/ 73 h 168"/>
              <a:gd name="T14" fmla="*/ 203 w 350"/>
              <a:gd name="T15" fmla="*/ 73 h 168"/>
              <a:gd name="T16" fmla="*/ 205 w 350"/>
              <a:gd name="T17" fmla="*/ 72 h 168"/>
              <a:gd name="T18" fmla="*/ 234 w 350"/>
              <a:gd name="T19" fmla="*/ 71 h 168"/>
              <a:gd name="T20" fmla="*/ 266 w 350"/>
              <a:gd name="T21" fmla="*/ 85 h 168"/>
              <a:gd name="T22" fmla="*/ 222 w 350"/>
              <a:gd name="T23" fmla="*/ 48 h 168"/>
              <a:gd name="T24" fmla="*/ 179 w 350"/>
              <a:gd name="T25" fmla="*/ 73 h 168"/>
              <a:gd name="T26" fmla="*/ 178 w 350"/>
              <a:gd name="T27" fmla="*/ 76 h 168"/>
              <a:gd name="T28" fmla="*/ 122 w 350"/>
              <a:gd name="T29" fmla="*/ 60 h 168"/>
              <a:gd name="T30" fmla="*/ 178 w 350"/>
              <a:gd name="T31" fmla="*/ 41 h 168"/>
              <a:gd name="T32" fmla="*/ 153 w 350"/>
              <a:gd name="T33" fmla="*/ 0 h 168"/>
              <a:gd name="T34" fmla="*/ 97 w 350"/>
              <a:gd name="T35" fmla="*/ 2 h 168"/>
              <a:gd name="T36" fmla="*/ 72 w 350"/>
              <a:gd name="T37" fmla="*/ 73 h 168"/>
              <a:gd name="T38" fmla="*/ 25 w 350"/>
              <a:gd name="T39" fmla="*/ 73 h 168"/>
              <a:gd name="T40" fmla="*/ 0 w 350"/>
              <a:gd name="T41" fmla="*/ 2 h 168"/>
              <a:gd name="T42" fmla="*/ 48 w 350"/>
              <a:gd name="T43" fmla="*/ 119 h 168"/>
              <a:gd name="T44" fmla="*/ 97 w 350"/>
              <a:gd name="T45" fmla="*/ 64 h 168"/>
              <a:gd name="T46" fmla="*/ 187 w 350"/>
              <a:gd name="T47" fmla="*/ 107 h 168"/>
              <a:gd name="T48" fmla="*/ 214 w 350"/>
              <a:gd name="T49" fmla="*/ 117 h 168"/>
              <a:gd name="T50" fmla="*/ 242 w 350"/>
              <a:gd name="T51" fmla="*/ 125 h 168"/>
              <a:gd name="T52" fmla="*/ 237 w 350"/>
              <a:gd name="T53" fmla="*/ 147 h 168"/>
              <a:gd name="T54" fmla="*/ 203 w 350"/>
              <a:gd name="T55" fmla="*/ 141 h 168"/>
              <a:gd name="T56" fmla="*/ 176 w 350"/>
              <a:gd name="T57" fmla="*/ 130 h 168"/>
              <a:gd name="T58" fmla="*/ 224 w 350"/>
              <a:gd name="T59" fmla="*/ 168 h 168"/>
              <a:gd name="T60" fmla="*/ 270 w 350"/>
              <a:gd name="T61" fmla="*/ 134 h 168"/>
              <a:gd name="T62" fmla="*/ 295 w 350"/>
              <a:gd name="T63" fmla="*/ 166 h 168"/>
              <a:gd name="T64" fmla="*/ 343 w 350"/>
              <a:gd name="T65" fmla="*/ 119 h 168"/>
              <a:gd name="T66" fmla="*/ 295 w 350"/>
              <a:gd name="T67" fmla="*/ 99 h 168"/>
              <a:gd name="T68" fmla="*/ 350 w 350"/>
              <a:gd name="T69" fmla="*/ 73 h 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350" h="168">
                <a:moveTo>
                  <a:pt x="350" y="73"/>
                </a:moveTo>
                <a:cubicBezTo>
                  <a:pt x="350" y="52"/>
                  <a:pt x="350" y="52"/>
                  <a:pt x="350" y="52"/>
                </a:cubicBezTo>
                <a:cubicBezTo>
                  <a:pt x="270" y="52"/>
                  <a:pt x="270" y="52"/>
                  <a:pt x="270" y="52"/>
                </a:cubicBezTo>
                <a:cubicBezTo>
                  <a:pt x="270" y="130"/>
                  <a:pt x="270" y="130"/>
                  <a:pt x="270" y="130"/>
                </a:cubicBezTo>
                <a:cubicBezTo>
                  <a:pt x="269" y="121"/>
                  <a:pt x="266" y="114"/>
                  <a:pt x="260" y="109"/>
                </a:cubicBezTo>
                <a:cubicBezTo>
                  <a:pt x="255" y="105"/>
                  <a:pt x="249" y="102"/>
                  <a:pt x="240" y="100"/>
                </a:cubicBezTo>
                <a:cubicBezTo>
                  <a:pt x="220" y="96"/>
                  <a:pt x="220" y="96"/>
                  <a:pt x="220" y="96"/>
                </a:cubicBezTo>
                <a:cubicBezTo>
                  <a:pt x="213" y="94"/>
                  <a:pt x="208" y="92"/>
                  <a:pt x="205" y="91"/>
                </a:cubicBezTo>
                <a:cubicBezTo>
                  <a:pt x="203" y="90"/>
                  <a:pt x="201" y="88"/>
                  <a:pt x="201" y="86"/>
                </a:cubicBezTo>
                <a:cubicBezTo>
                  <a:pt x="201" y="86"/>
                  <a:pt x="201" y="86"/>
                  <a:pt x="201" y="86"/>
                </a:cubicBezTo>
                <a:cubicBezTo>
                  <a:pt x="201" y="86"/>
                  <a:pt x="201" y="86"/>
                  <a:pt x="201" y="86"/>
                </a:cubicBezTo>
                <a:cubicBezTo>
                  <a:pt x="200" y="85"/>
                  <a:pt x="200" y="83"/>
                  <a:pt x="200" y="82"/>
                </a:cubicBezTo>
                <a:cubicBezTo>
                  <a:pt x="200" y="78"/>
                  <a:pt x="201" y="75"/>
                  <a:pt x="203" y="73"/>
                </a:cubicBezTo>
                <a:cubicBezTo>
                  <a:pt x="203" y="73"/>
                  <a:pt x="203" y="73"/>
                  <a:pt x="203" y="73"/>
                </a:cubicBezTo>
                <a:cubicBezTo>
                  <a:pt x="203" y="73"/>
                  <a:pt x="203" y="73"/>
                  <a:pt x="203" y="73"/>
                </a:cubicBezTo>
                <a:cubicBezTo>
                  <a:pt x="203" y="73"/>
                  <a:pt x="203" y="73"/>
                  <a:pt x="203" y="73"/>
                </a:cubicBezTo>
                <a:cubicBezTo>
                  <a:pt x="203" y="73"/>
                  <a:pt x="203" y="73"/>
                  <a:pt x="203" y="73"/>
                </a:cubicBezTo>
                <a:cubicBezTo>
                  <a:pt x="204" y="72"/>
                  <a:pt x="205" y="72"/>
                  <a:pt x="205" y="72"/>
                </a:cubicBezTo>
                <a:cubicBezTo>
                  <a:pt x="209" y="69"/>
                  <a:pt x="214" y="68"/>
                  <a:pt x="220" y="68"/>
                </a:cubicBezTo>
                <a:cubicBezTo>
                  <a:pt x="226" y="68"/>
                  <a:pt x="231" y="69"/>
                  <a:pt x="234" y="71"/>
                </a:cubicBezTo>
                <a:cubicBezTo>
                  <a:pt x="240" y="74"/>
                  <a:pt x="243" y="78"/>
                  <a:pt x="243" y="85"/>
                </a:cubicBezTo>
                <a:cubicBezTo>
                  <a:pt x="266" y="85"/>
                  <a:pt x="266" y="85"/>
                  <a:pt x="266" y="85"/>
                </a:cubicBezTo>
                <a:cubicBezTo>
                  <a:pt x="266" y="73"/>
                  <a:pt x="261" y="64"/>
                  <a:pt x="253" y="58"/>
                </a:cubicBezTo>
                <a:cubicBezTo>
                  <a:pt x="244" y="51"/>
                  <a:pt x="234" y="48"/>
                  <a:pt x="222" y="48"/>
                </a:cubicBezTo>
                <a:cubicBezTo>
                  <a:pt x="207" y="48"/>
                  <a:pt x="196" y="52"/>
                  <a:pt x="189" y="58"/>
                </a:cubicBezTo>
                <a:cubicBezTo>
                  <a:pt x="184" y="62"/>
                  <a:pt x="181" y="67"/>
                  <a:pt x="179" y="73"/>
                </a:cubicBezTo>
                <a:cubicBezTo>
                  <a:pt x="179" y="73"/>
                  <a:pt x="179" y="73"/>
                  <a:pt x="179" y="73"/>
                </a:cubicBezTo>
                <a:cubicBezTo>
                  <a:pt x="179" y="74"/>
                  <a:pt x="179" y="75"/>
                  <a:pt x="178" y="76"/>
                </a:cubicBezTo>
                <a:cubicBezTo>
                  <a:pt x="176" y="89"/>
                  <a:pt x="167" y="98"/>
                  <a:pt x="153" y="98"/>
                </a:cubicBezTo>
                <a:cubicBezTo>
                  <a:pt x="131" y="98"/>
                  <a:pt x="122" y="79"/>
                  <a:pt x="122" y="60"/>
                </a:cubicBezTo>
                <a:cubicBezTo>
                  <a:pt x="122" y="40"/>
                  <a:pt x="131" y="21"/>
                  <a:pt x="153" y="21"/>
                </a:cubicBezTo>
                <a:cubicBezTo>
                  <a:pt x="166" y="21"/>
                  <a:pt x="176" y="29"/>
                  <a:pt x="178" y="41"/>
                </a:cubicBezTo>
                <a:cubicBezTo>
                  <a:pt x="202" y="41"/>
                  <a:pt x="202" y="41"/>
                  <a:pt x="202" y="41"/>
                </a:cubicBezTo>
                <a:cubicBezTo>
                  <a:pt x="199" y="14"/>
                  <a:pt x="178" y="0"/>
                  <a:pt x="153" y="0"/>
                </a:cubicBezTo>
                <a:cubicBezTo>
                  <a:pt x="119" y="0"/>
                  <a:pt x="99" y="24"/>
                  <a:pt x="97" y="55"/>
                </a:cubicBezTo>
                <a:cubicBezTo>
                  <a:pt x="97" y="2"/>
                  <a:pt x="97" y="2"/>
                  <a:pt x="97" y="2"/>
                </a:cubicBezTo>
                <a:cubicBezTo>
                  <a:pt x="72" y="2"/>
                  <a:pt x="72" y="2"/>
                  <a:pt x="72" y="2"/>
                </a:cubicBezTo>
                <a:cubicBezTo>
                  <a:pt x="72" y="73"/>
                  <a:pt x="72" y="73"/>
                  <a:pt x="72" y="73"/>
                </a:cubicBezTo>
                <a:cubicBezTo>
                  <a:pt x="72" y="90"/>
                  <a:pt x="66" y="98"/>
                  <a:pt x="48" y="98"/>
                </a:cubicBezTo>
                <a:cubicBezTo>
                  <a:pt x="28" y="98"/>
                  <a:pt x="25" y="86"/>
                  <a:pt x="25" y="73"/>
                </a:cubicBezTo>
                <a:cubicBezTo>
                  <a:pt x="25" y="2"/>
                  <a:pt x="25" y="2"/>
                  <a:pt x="25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73"/>
                  <a:pt x="0" y="73"/>
                  <a:pt x="0" y="73"/>
                </a:cubicBezTo>
                <a:cubicBezTo>
                  <a:pt x="0" y="104"/>
                  <a:pt x="18" y="119"/>
                  <a:pt x="48" y="119"/>
                </a:cubicBezTo>
                <a:cubicBezTo>
                  <a:pt x="79" y="119"/>
                  <a:pt x="97" y="104"/>
                  <a:pt x="97" y="73"/>
                </a:cubicBezTo>
                <a:cubicBezTo>
                  <a:pt x="97" y="64"/>
                  <a:pt x="97" y="64"/>
                  <a:pt x="97" y="64"/>
                </a:cubicBezTo>
                <a:cubicBezTo>
                  <a:pt x="99" y="95"/>
                  <a:pt x="119" y="119"/>
                  <a:pt x="153" y="119"/>
                </a:cubicBezTo>
                <a:cubicBezTo>
                  <a:pt x="167" y="119"/>
                  <a:pt x="179" y="115"/>
                  <a:pt x="187" y="107"/>
                </a:cubicBezTo>
                <a:cubicBezTo>
                  <a:pt x="188" y="107"/>
                  <a:pt x="189" y="108"/>
                  <a:pt x="189" y="108"/>
                </a:cubicBezTo>
                <a:cubicBezTo>
                  <a:pt x="194" y="111"/>
                  <a:pt x="202" y="114"/>
                  <a:pt x="214" y="117"/>
                </a:cubicBezTo>
                <a:cubicBezTo>
                  <a:pt x="226" y="119"/>
                  <a:pt x="226" y="119"/>
                  <a:pt x="226" y="119"/>
                </a:cubicBezTo>
                <a:cubicBezTo>
                  <a:pt x="234" y="121"/>
                  <a:pt x="239" y="123"/>
                  <a:pt x="242" y="125"/>
                </a:cubicBezTo>
                <a:cubicBezTo>
                  <a:pt x="245" y="127"/>
                  <a:pt x="247" y="130"/>
                  <a:pt x="247" y="133"/>
                </a:cubicBezTo>
                <a:cubicBezTo>
                  <a:pt x="247" y="140"/>
                  <a:pt x="244" y="144"/>
                  <a:pt x="237" y="147"/>
                </a:cubicBezTo>
                <a:cubicBezTo>
                  <a:pt x="233" y="148"/>
                  <a:pt x="229" y="148"/>
                  <a:pt x="223" y="148"/>
                </a:cubicBezTo>
                <a:cubicBezTo>
                  <a:pt x="213" y="148"/>
                  <a:pt x="207" y="146"/>
                  <a:pt x="203" y="141"/>
                </a:cubicBezTo>
                <a:cubicBezTo>
                  <a:pt x="201" y="139"/>
                  <a:pt x="199" y="135"/>
                  <a:pt x="198" y="130"/>
                </a:cubicBezTo>
                <a:cubicBezTo>
                  <a:pt x="176" y="130"/>
                  <a:pt x="176" y="130"/>
                  <a:pt x="176" y="130"/>
                </a:cubicBezTo>
                <a:cubicBezTo>
                  <a:pt x="176" y="142"/>
                  <a:pt x="180" y="151"/>
                  <a:pt x="189" y="158"/>
                </a:cubicBezTo>
                <a:cubicBezTo>
                  <a:pt x="197" y="164"/>
                  <a:pt x="209" y="168"/>
                  <a:pt x="224" y="168"/>
                </a:cubicBezTo>
                <a:cubicBezTo>
                  <a:pt x="239" y="168"/>
                  <a:pt x="250" y="164"/>
                  <a:pt x="258" y="158"/>
                </a:cubicBezTo>
                <a:cubicBezTo>
                  <a:pt x="265" y="151"/>
                  <a:pt x="269" y="143"/>
                  <a:pt x="270" y="134"/>
                </a:cubicBezTo>
                <a:cubicBezTo>
                  <a:pt x="270" y="166"/>
                  <a:pt x="270" y="166"/>
                  <a:pt x="270" y="166"/>
                </a:cubicBezTo>
                <a:cubicBezTo>
                  <a:pt x="295" y="166"/>
                  <a:pt x="295" y="166"/>
                  <a:pt x="295" y="166"/>
                </a:cubicBezTo>
                <a:cubicBezTo>
                  <a:pt x="295" y="119"/>
                  <a:pt x="295" y="119"/>
                  <a:pt x="295" y="119"/>
                </a:cubicBezTo>
                <a:cubicBezTo>
                  <a:pt x="343" y="119"/>
                  <a:pt x="343" y="119"/>
                  <a:pt x="343" y="119"/>
                </a:cubicBezTo>
                <a:cubicBezTo>
                  <a:pt x="343" y="99"/>
                  <a:pt x="343" y="99"/>
                  <a:pt x="343" y="99"/>
                </a:cubicBezTo>
                <a:cubicBezTo>
                  <a:pt x="295" y="99"/>
                  <a:pt x="295" y="99"/>
                  <a:pt x="295" y="99"/>
                </a:cubicBezTo>
                <a:cubicBezTo>
                  <a:pt x="295" y="73"/>
                  <a:pt x="295" y="73"/>
                  <a:pt x="295" y="73"/>
                </a:cubicBezTo>
                <a:lnTo>
                  <a:pt x="350" y="73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 b="0" i="0" dirty="0">
              <a:latin typeface="Arial" panose="020B0604020202020204" pitchFamily="34" charset="0"/>
              <a:ea typeface="Helvetica Neue" panose="02000503000000020004" pitchFamily="2" charset="0"/>
              <a:cs typeface="Arial" panose="020B0604020202020204" pitchFamily="34" charset="0"/>
            </a:endParaRP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77A11AC4-0317-9648-9B11-2E4A9F7941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9685" y="1401417"/>
            <a:ext cx="8137665" cy="29320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4" name="Title Placeholder 1">
            <a:extLst>
              <a:ext uri="{FF2B5EF4-FFF2-40B4-BE49-F238E27FC236}">
                <a16:creationId xmlns:a16="http://schemas.microsoft.com/office/drawing/2014/main" id="{EEA57C94-8CEE-E147-BA04-64415375E2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585" y="318751"/>
            <a:ext cx="8173580" cy="458587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noAutofit/>
          </a:bodyPr>
          <a:lstStyle/>
          <a:p>
            <a:r>
              <a:rPr lang="en-US" dirty="0"/>
              <a:t>Slide Title Here</a:t>
            </a:r>
          </a:p>
        </p:txBody>
      </p:sp>
    </p:spTree>
    <p:extLst>
      <p:ext uri="{BB962C8B-B14F-4D97-AF65-F5344CB8AC3E}">
        <p14:creationId xmlns:p14="http://schemas.microsoft.com/office/powerpoint/2010/main" val="1239549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1" r:id="rId1"/>
  </p:sldLayoutIdLst>
  <p:transition>
    <p:fade/>
  </p:transition>
  <p:hf hdr="0"/>
  <p:txStyles>
    <p:titleStyle>
      <a:lvl1pPr algn="l" defTabSz="914378" rtl="0" eaLnBrk="1" latinLnBrk="0" hangingPunct="1">
        <a:lnSpc>
          <a:spcPct val="85000"/>
        </a:lnSpc>
        <a:spcBef>
          <a:spcPct val="0"/>
        </a:spcBef>
        <a:buNone/>
        <a:defRPr lang="en-US" sz="3600" b="0" i="0" kern="1200" cap="none" spc="0" baseline="0" dirty="0" smtClean="0">
          <a:solidFill>
            <a:schemeClr val="tx1"/>
          </a:solidFill>
          <a:latin typeface="Garamond" panose="02020404030301010803" pitchFamily="18" charset="0"/>
          <a:ea typeface="Helvetica Neue" panose="02000503000000020004" pitchFamily="2" charset="0"/>
          <a:cs typeface="Arial" panose="020B0604020202020204" pitchFamily="34" charset="0"/>
        </a:defRPr>
      </a:lvl1pPr>
    </p:titleStyle>
    <p:bodyStyle>
      <a:lvl1pPr marL="233357" indent="-233357" algn="l" defTabSz="640064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SzPct val="80000"/>
        <a:buFont typeface="Wingdings" charset="2"/>
        <a:buChar char="§"/>
        <a:tabLst/>
        <a:defRPr lang="en-US" sz="2200" b="0" i="0" kern="1200" dirty="0" smtClean="0">
          <a:solidFill>
            <a:schemeClr val="tx1"/>
          </a:solidFill>
          <a:latin typeface="Arial" panose="020B0604020202020204" pitchFamily="34" charset="0"/>
          <a:ea typeface="Helvetica Neue" panose="02000503000000020004" pitchFamily="2" charset="0"/>
          <a:cs typeface="Arial" panose="020B0604020202020204" pitchFamily="34" charset="0"/>
        </a:defRPr>
      </a:lvl1pPr>
      <a:lvl2pPr marL="522275" indent="-227007" algn="l" defTabSz="640064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tx2"/>
        </a:buClr>
        <a:buSzPct val="100000"/>
        <a:buFont typeface=".AppleSystemUIFont" charset="0"/>
        <a:buChar char="-"/>
        <a:tabLst/>
        <a:defRPr lang="en-US" sz="2000" b="0" i="0" kern="1200" dirty="0" smtClean="0">
          <a:solidFill>
            <a:schemeClr val="tx1"/>
          </a:solidFill>
          <a:latin typeface="Arial" panose="020B0604020202020204" pitchFamily="34" charset="0"/>
          <a:ea typeface="Helvetica Neue" panose="02000503000000020004" pitchFamily="2" charset="0"/>
          <a:cs typeface="Arial" panose="020B0604020202020204" pitchFamily="34" charset="0"/>
        </a:defRPr>
      </a:lvl2pPr>
      <a:lvl3pPr marL="746106" indent="-166684" algn="l" defTabSz="640064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SzPct val="80000"/>
        <a:buFont typeface="Wingdings" charset="2"/>
        <a:buChar char="§"/>
        <a:tabLst/>
        <a:defRPr lang="en-US" sz="1800" b="0" i="0" kern="1200" dirty="0" smtClean="0">
          <a:solidFill>
            <a:schemeClr val="tx1"/>
          </a:solidFill>
          <a:latin typeface="Arial" panose="020B0604020202020204" pitchFamily="34" charset="0"/>
          <a:ea typeface="Helvetica Neue" panose="02000503000000020004" pitchFamily="2" charset="0"/>
          <a:cs typeface="Arial" panose="020B0604020202020204" pitchFamily="34" charset="0"/>
        </a:defRPr>
      </a:lvl3pPr>
      <a:lvl4pPr marL="979463" indent="-173034" algn="l" defTabSz="640064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tx2"/>
        </a:buClr>
        <a:buSzPct val="100000"/>
        <a:buFont typeface=".AppleSystemUIFont" charset="0"/>
        <a:buChar char="-"/>
        <a:tabLst/>
        <a:defRPr lang="en-US" sz="1600" b="0" i="0" kern="1200" dirty="0" smtClean="0">
          <a:solidFill>
            <a:schemeClr val="tx1"/>
          </a:solidFill>
          <a:latin typeface="Arial" panose="020B0604020202020204" pitchFamily="34" charset="0"/>
          <a:ea typeface="Helvetica Neue" panose="02000503000000020004" pitchFamily="2" charset="0"/>
          <a:cs typeface="Arial" panose="020B0604020202020204" pitchFamily="34" charset="0"/>
        </a:defRPr>
      </a:lvl4pPr>
      <a:lvl5pPr marL="1312830" indent="-227007" algn="l" defTabSz="640064" rtl="0" eaLnBrk="1" latinLnBrk="0" hangingPunct="1">
        <a:lnSpc>
          <a:spcPct val="200000"/>
        </a:lnSpc>
        <a:spcBef>
          <a:spcPts val="0"/>
        </a:spcBef>
        <a:buClr>
          <a:srgbClr val="18A3AC"/>
        </a:buClr>
        <a:buSzPct val="80000"/>
        <a:buFont typeface="Wingdings" charset="2"/>
        <a:buChar char="§"/>
        <a:defRPr lang="en-US" sz="2000" b="0" kern="1200" dirty="0">
          <a:solidFill>
            <a:schemeClr val="tx1"/>
          </a:solidFill>
          <a:latin typeface="+mj-lt"/>
          <a:ea typeface="+mn-ea"/>
          <a:cs typeface="+mn-cs"/>
        </a:defRPr>
      </a:lvl5pPr>
      <a:lvl6pPr marL="2514537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089402" y="6613529"/>
            <a:ext cx="517525" cy="24622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r">
              <a:spcBef>
                <a:spcPct val="50000"/>
              </a:spcBef>
              <a:defRPr sz="750">
                <a:solidFill>
                  <a:srgbClr val="0D6072"/>
                </a:solidFill>
                <a:latin typeface="Arial" charset="0"/>
              </a:defRPr>
            </a:lvl1pPr>
          </a:lstStyle>
          <a:p>
            <a:pPr>
              <a:defRPr/>
            </a:pPr>
            <a:fld id="{CCE6F4F8-D435-4F1D-9D74-89A44E5109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1191" y="1125141"/>
            <a:ext cx="7546975" cy="3581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22290" y="289326"/>
            <a:ext cx="7248525" cy="69651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pic>
        <p:nvPicPr>
          <p:cNvPr id="1029" name="Picture 4" descr="SuppArt3_UCSF-purply.gif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91550" y="4693447"/>
            <a:ext cx="552450" cy="450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1" name="TextBox 6"/>
          <p:cNvSpPr txBox="1">
            <a:spLocks noChangeArrowheads="1"/>
          </p:cNvSpPr>
          <p:nvPr userDrawn="1"/>
        </p:nvSpPr>
        <p:spPr bwMode="auto">
          <a:xfrm>
            <a:off x="7361076" y="6478591"/>
            <a:ext cx="129715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en-US" sz="525">
                <a:solidFill>
                  <a:srgbClr val="000066"/>
                </a:solidFill>
              </a:rPr>
              <a:t>Program on Reproductive </a:t>
            </a:r>
          </a:p>
          <a:p>
            <a:pPr algn="r" eaLnBrk="1" hangingPunct="1">
              <a:defRPr/>
            </a:pPr>
            <a:r>
              <a:rPr lang="en-US" sz="525">
                <a:solidFill>
                  <a:srgbClr val="000066"/>
                </a:solidFill>
              </a:rPr>
              <a:t>Health and the Environment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045" r:id="rId1"/>
    <p:sldLayoutId id="2147485065" r:id="rId2"/>
  </p:sldLayoutIdLst>
  <p:hf sldNum="0" hdr="0" ftr="0" dt="0"/>
  <p:txStyles>
    <p:titleStyle>
      <a:lvl1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alibri" pitchFamily="34" charset="0"/>
        </a:defRPr>
      </a:lvl2pPr>
      <a:lvl3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alibri" pitchFamily="34" charset="0"/>
        </a:defRPr>
      </a:lvl3pPr>
      <a:lvl4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alibri" pitchFamily="34" charset="0"/>
        </a:defRPr>
      </a:lvl4pPr>
      <a:lvl5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alibri" pitchFamily="34" charset="0"/>
        </a:defRPr>
      </a:lvl5pPr>
      <a:lvl6pPr marL="457189" algn="l" rtl="0" fontAlgn="base">
        <a:lnSpc>
          <a:spcPct val="95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6pPr>
      <a:lvl7pPr marL="914377" algn="l" rtl="0" fontAlgn="base">
        <a:lnSpc>
          <a:spcPct val="95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7pPr>
      <a:lvl8pPr marL="1371566" algn="l" rtl="0" fontAlgn="base">
        <a:lnSpc>
          <a:spcPct val="95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8pPr>
      <a:lvl9pPr marL="1828754" algn="l" rtl="0" fontAlgn="base">
        <a:lnSpc>
          <a:spcPct val="95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9pPr>
    </p:titleStyle>
    <p:bodyStyle>
      <a:lvl1pPr marL="288918" indent="-288918" algn="l" rtl="0" eaLnBrk="0" fontAlgn="base" hangingPunct="0">
        <a:lnSpc>
          <a:spcPct val="95000"/>
        </a:lnSpc>
        <a:spcBef>
          <a:spcPct val="20000"/>
        </a:spcBef>
        <a:spcAft>
          <a:spcPct val="20000"/>
        </a:spcAft>
        <a:buClr>
          <a:srgbClr val="D14B01"/>
        </a:buClr>
        <a:buChar char="•"/>
        <a:defRPr sz="2200" b="1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rtl="0" eaLnBrk="0" fontAlgn="base" hangingPunct="0">
        <a:lnSpc>
          <a:spcPct val="95000"/>
        </a:lnSpc>
        <a:spcBef>
          <a:spcPct val="20000"/>
        </a:spcBef>
        <a:spcAft>
          <a:spcPct val="20000"/>
        </a:spcAft>
        <a:buClr>
          <a:srgbClr val="D14B01"/>
        </a:buClr>
        <a:buChar char="–"/>
        <a:defRPr sz="2000">
          <a:solidFill>
            <a:schemeClr val="tx1"/>
          </a:solidFill>
          <a:latin typeface="+mn-lt"/>
        </a:defRPr>
      </a:lvl2pPr>
      <a:lvl3pPr marL="1087411" indent="-173034" algn="l" rtl="0" eaLnBrk="0" fontAlgn="base" hangingPunct="0">
        <a:lnSpc>
          <a:spcPct val="95000"/>
        </a:lnSpc>
        <a:spcBef>
          <a:spcPct val="20000"/>
        </a:spcBef>
        <a:spcAft>
          <a:spcPct val="20000"/>
        </a:spcAft>
        <a:buClr>
          <a:srgbClr val="88BBBB"/>
        </a:buClr>
        <a:buChar char="•"/>
        <a:defRPr>
          <a:solidFill>
            <a:schemeClr val="tx1"/>
          </a:solidFill>
          <a:latin typeface="+mn-lt"/>
        </a:defRPr>
      </a:lvl3pPr>
      <a:lvl4pPr marL="1600160" indent="-228594" algn="l" rtl="0" eaLnBrk="0" fontAlgn="base" hangingPunct="0">
        <a:lnSpc>
          <a:spcPct val="95000"/>
        </a:lnSpc>
        <a:spcBef>
          <a:spcPct val="20000"/>
        </a:spcBef>
        <a:spcAft>
          <a:spcPct val="20000"/>
        </a:spcAft>
        <a:buClr>
          <a:srgbClr val="88BBBB"/>
        </a:buClr>
        <a:buChar char="–"/>
        <a:defRPr sz="1600">
          <a:solidFill>
            <a:schemeClr val="tx1"/>
          </a:solidFill>
          <a:latin typeface="+mn-lt"/>
        </a:defRPr>
      </a:lvl4pPr>
      <a:lvl5pPr marL="2001789" indent="-173034" algn="l" rtl="0" eaLnBrk="0" fontAlgn="base" hangingPunct="0">
        <a:lnSpc>
          <a:spcPct val="95000"/>
        </a:lnSpc>
        <a:spcBef>
          <a:spcPct val="20000"/>
        </a:spcBef>
        <a:spcAft>
          <a:spcPct val="20000"/>
        </a:spcAft>
        <a:buClr>
          <a:srgbClr val="BBBBAA"/>
        </a:buClr>
        <a:buSzPct val="105000"/>
        <a:buFont typeface="Arial" pitchFamily="34" charset="0"/>
        <a:buChar char="&gt;"/>
        <a:defRPr sz="1400">
          <a:solidFill>
            <a:schemeClr val="tx1"/>
          </a:solidFill>
          <a:latin typeface="+mn-lt"/>
        </a:defRPr>
      </a:lvl5pPr>
      <a:lvl6pPr marL="2458977" indent="-173034" algn="l" rtl="0" fontAlgn="base">
        <a:lnSpc>
          <a:spcPct val="95000"/>
        </a:lnSpc>
        <a:spcBef>
          <a:spcPct val="20000"/>
        </a:spcBef>
        <a:spcAft>
          <a:spcPct val="20000"/>
        </a:spcAft>
        <a:buClr>
          <a:srgbClr val="BBBBAA"/>
        </a:buClr>
        <a:buSzPct val="105000"/>
        <a:buFont typeface="Arial" charset="0"/>
        <a:buChar char="&gt;"/>
        <a:defRPr sz="1400">
          <a:solidFill>
            <a:schemeClr val="tx1"/>
          </a:solidFill>
          <a:latin typeface="+mn-lt"/>
        </a:defRPr>
      </a:lvl6pPr>
      <a:lvl7pPr marL="2916166" indent="-173034" algn="l" rtl="0" fontAlgn="base">
        <a:lnSpc>
          <a:spcPct val="95000"/>
        </a:lnSpc>
        <a:spcBef>
          <a:spcPct val="20000"/>
        </a:spcBef>
        <a:spcAft>
          <a:spcPct val="20000"/>
        </a:spcAft>
        <a:buClr>
          <a:srgbClr val="BBBBAA"/>
        </a:buClr>
        <a:buSzPct val="105000"/>
        <a:buFont typeface="Arial" charset="0"/>
        <a:buChar char="&gt;"/>
        <a:defRPr sz="1400">
          <a:solidFill>
            <a:schemeClr val="tx1"/>
          </a:solidFill>
          <a:latin typeface="+mn-lt"/>
        </a:defRPr>
      </a:lvl7pPr>
      <a:lvl8pPr marL="3373354" indent="-173034" algn="l" rtl="0" fontAlgn="base">
        <a:lnSpc>
          <a:spcPct val="95000"/>
        </a:lnSpc>
        <a:spcBef>
          <a:spcPct val="20000"/>
        </a:spcBef>
        <a:spcAft>
          <a:spcPct val="20000"/>
        </a:spcAft>
        <a:buClr>
          <a:srgbClr val="BBBBAA"/>
        </a:buClr>
        <a:buSzPct val="105000"/>
        <a:buFont typeface="Arial" charset="0"/>
        <a:buChar char="&gt;"/>
        <a:defRPr sz="1400">
          <a:solidFill>
            <a:schemeClr val="tx1"/>
          </a:solidFill>
          <a:latin typeface="+mn-lt"/>
        </a:defRPr>
      </a:lvl8pPr>
      <a:lvl9pPr marL="3830543" indent="-173034" algn="l" rtl="0" fontAlgn="base">
        <a:lnSpc>
          <a:spcPct val="95000"/>
        </a:lnSpc>
        <a:spcBef>
          <a:spcPct val="20000"/>
        </a:spcBef>
        <a:spcAft>
          <a:spcPct val="20000"/>
        </a:spcAft>
        <a:buClr>
          <a:srgbClr val="BBBBAA"/>
        </a:buClr>
        <a:buSzPct val="105000"/>
        <a:buFont typeface="Arial" charset="0"/>
        <a:buChar char="&gt;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165590"/>
            <a:ext cx="9144000" cy="17145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00050"/>
            <a:ext cx="8229600" cy="7429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657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2743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1913535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100" r:id="rId1"/>
    <p:sldLayoutId id="2147483715" r:id="rId2"/>
  </p:sldLayoutIdLst>
  <p:hf sldNum="0" hdr="0" ftr="0" dt="0"/>
  <p:txStyles>
    <p:titleStyle>
      <a:lvl1pPr algn="l" defTabSz="914377" rtl="0" eaLnBrk="1" latinLnBrk="0" hangingPunct="1">
        <a:spcBef>
          <a:spcPct val="0"/>
        </a:spcBef>
        <a:buNone/>
        <a:defRPr sz="4000" kern="1200" spc="-1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75" indent="-182875" algn="l" defTabSz="914377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indent="-182875" algn="l" defTabSz="914377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02" indent="-182875" algn="l" defTabSz="914377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15" indent="-182875" algn="l" defTabSz="914377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690" indent="-137157" algn="l" defTabSz="914377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566" indent="-182875" algn="l" defTabSz="914377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41" indent="-182875" algn="l" defTabSz="914377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17" indent="-182875" algn="l" defTabSz="914377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192" indent="-182875" algn="l" defTabSz="914377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165590"/>
            <a:ext cx="9144000" cy="17145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00050"/>
            <a:ext cx="8229600" cy="7429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657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097" r:id="rId1"/>
  </p:sldLayoutIdLst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4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0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51.jpeg"/><Relationship Id="rId7" Type="http://schemas.openxmlformats.org/officeDocument/2006/relationships/image" Target="../media/image55.jpg"/><Relationship Id="rId12" Type="http://schemas.openxmlformats.org/officeDocument/2006/relationships/image" Target="../media/image6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54.png"/><Relationship Id="rId11" Type="http://schemas.openxmlformats.org/officeDocument/2006/relationships/image" Target="../media/image59.jpg"/><Relationship Id="rId5" Type="http://schemas.openxmlformats.org/officeDocument/2006/relationships/image" Target="../media/image53.png"/><Relationship Id="rId10" Type="http://schemas.openxmlformats.org/officeDocument/2006/relationships/image" Target="../media/image58.jpg"/><Relationship Id="rId4" Type="http://schemas.openxmlformats.org/officeDocument/2006/relationships/image" Target="../media/image52.jpg"/><Relationship Id="rId9" Type="http://schemas.openxmlformats.org/officeDocument/2006/relationships/image" Target="../media/image57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65.jpeg"/><Relationship Id="rId4" Type="http://schemas.openxmlformats.org/officeDocument/2006/relationships/image" Target="../media/image6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7" Type="http://schemas.openxmlformats.org/officeDocument/2006/relationships/hyperlink" Target="https://www.nejm.org/toc/nejm/390/10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69.png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3" Type="http://schemas.openxmlformats.org/officeDocument/2006/relationships/image" Target="../media/image70.png"/><Relationship Id="rId7" Type="http://schemas.openxmlformats.org/officeDocument/2006/relationships/image" Target="../media/image7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73.png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77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22.png"/><Relationship Id="rId5" Type="http://schemas.openxmlformats.org/officeDocument/2006/relationships/image" Target="../media/image21.jpg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jpeg"/><Relationship Id="rId7" Type="http://schemas.openxmlformats.org/officeDocument/2006/relationships/image" Target="../media/image27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26.png"/><Relationship Id="rId11" Type="http://schemas.openxmlformats.org/officeDocument/2006/relationships/image" Target="../media/image31.gif"/><Relationship Id="rId5" Type="http://schemas.openxmlformats.org/officeDocument/2006/relationships/image" Target="../media/image25.jpeg"/><Relationship Id="rId10" Type="http://schemas.openxmlformats.org/officeDocument/2006/relationships/image" Target="../media/image30.gif"/><Relationship Id="rId4" Type="http://schemas.openxmlformats.org/officeDocument/2006/relationships/image" Target="../media/image24.png"/><Relationship Id="rId9" Type="http://schemas.openxmlformats.org/officeDocument/2006/relationships/image" Target="../media/image2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33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34.png"/><Relationship Id="rId7" Type="http://schemas.openxmlformats.org/officeDocument/2006/relationships/image" Target="../media/image3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37.jpeg"/><Relationship Id="rId11" Type="http://schemas.openxmlformats.org/officeDocument/2006/relationships/image" Target="../media/image42.jpg"/><Relationship Id="rId5" Type="http://schemas.openxmlformats.org/officeDocument/2006/relationships/image" Target="../media/image36.jpeg"/><Relationship Id="rId10" Type="http://schemas.openxmlformats.org/officeDocument/2006/relationships/image" Target="../media/image41.jpeg"/><Relationship Id="rId4" Type="http://schemas.openxmlformats.org/officeDocument/2006/relationships/image" Target="../media/image35.jpeg"/><Relationship Id="rId9" Type="http://schemas.openxmlformats.org/officeDocument/2006/relationships/image" Target="../media/image4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7" Type="http://schemas.openxmlformats.org/officeDocument/2006/relationships/image" Target="../media/image47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46.emf"/><Relationship Id="rId5" Type="http://schemas.openxmlformats.org/officeDocument/2006/relationships/image" Target="../media/image45.emf"/><Relationship Id="rId4" Type="http://schemas.openxmlformats.org/officeDocument/2006/relationships/image" Target="../media/image4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D3C0B6-2FCF-4A05-ABBC-3D9BEBA9F66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Toxic</a:t>
            </a:r>
            <a:r>
              <a:rPr lang="en-US" sz="5400">
                <a:latin typeface="+mj-lt"/>
                <a:ea typeface="Calibri" panose="020F0502020204030204" pitchFamily="34" charset="0"/>
              </a:rPr>
              <a:t> chemicals and </a:t>
            </a:r>
            <a:r>
              <a:rPr lang="en-US" sz="5400" dirty="0">
                <a:latin typeface="+mj-lt"/>
                <a:ea typeface="Calibri" panose="020F0502020204030204" pitchFamily="34" charset="0"/>
              </a:rPr>
              <a:t>Burning Planet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0AF67B3-E746-4BF3-B168-52D1A42D14E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Tracey Woodruff, PhD MPH</a:t>
            </a:r>
          </a:p>
          <a:p>
            <a:r>
              <a:rPr lang="en-US" dirty="0"/>
              <a:t>UCSF</a:t>
            </a:r>
          </a:p>
          <a:p>
            <a:r>
              <a:rPr lang="en-US" dirty="0"/>
              <a:t>April 10, 2024</a:t>
            </a:r>
          </a:p>
        </p:txBody>
      </p:sp>
    </p:spTree>
    <p:extLst>
      <p:ext uri="{BB962C8B-B14F-4D97-AF65-F5344CB8AC3E}">
        <p14:creationId xmlns:p14="http://schemas.microsoft.com/office/powerpoint/2010/main" val="14685581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aph of different colored lines&#10;&#10;Description automatically generated">
            <a:extLst>
              <a:ext uri="{FF2B5EF4-FFF2-40B4-BE49-F238E27FC236}">
                <a16:creationId xmlns:a16="http://schemas.microsoft.com/office/drawing/2014/main" id="{49FDEDF2-1870-CEE0-13AB-D67F10A660B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8513" y="666750"/>
            <a:ext cx="4114800" cy="2904564"/>
          </a:xfrm>
          <a:prstGeom prst="rect">
            <a:avLst/>
          </a:prstGeom>
        </p:spPr>
      </p:pic>
      <p:pic>
        <p:nvPicPr>
          <p:cNvPr id="6" name="Picture 5" descr="A graph with text on it&#10;&#10;Description automatically generated with medium confidence">
            <a:extLst>
              <a:ext uri="{FF2B5EF4-FFF2-40B4-BE49-F238E27FC236}">
                <a16:creationId xmlns:a16="http://schemas.microsoft.com/office/drawing/2014/main" id="{F1E6B017-A333-3DD2-043E-AD705B1A1C3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666750"/>
            <a:ext cx="4114800" cy="2904564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372D1944-B1B2-C1F6-3856-7FCF64245B7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58738"/>
            <a:ext cx="8878888" cy="742950"/>
          </a:xfrm>
        </p:spPr>
        <p:txBody>
          <a:bodyPr>
            <a:noAutofit/>
          </a:bodyPr>
          <a:lstStyle/>
          <a:p>
            <a:pPr algn="ctr"/>
            <a:r>
              <a:rPr lang="en-US" sz="2400" dirty="0">
                <a:latin typeface="+mj-lt"/>
              </a:rPr>
              <a:t>Shift from communicable to noncommunicable disease since 1990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6B3B4D5-2A3A-9CFE-D46C-BF2E872810CA}"/>
              </a:ext>
            </a:extLst>
          </p:cNvPr>
          <p:cNvSpPr txBox="1"/>
          <p:nvPr/>
        </p:nvSpPr>
        <p:spPr>
          <a:xfrm>
            <a:off x="798512" y="3735547"/>
            <a:ext cx="87501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1990 - communicable diseases highest share at 46%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2019 - noncommunicable disease now the highest at 64%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Cancer, respiratory, cardiovascular, neurological, metabolic disease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876A15B-3562-A682-F45E-0EE231C3889F}"/>
              </a:ext>
            </a:extLst>
          </p:cNvPr>
          <p:cNvSpPr txBox="1"/>
          <p:nvPr/>
        </p:nvSpPr>
        <p:spPr>
          <a:xfrm>
            <a:off x="0" y="4900461"/>
            <a:ext cx="4572000" cy="1846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00" dirty="0"/>
              <a:t>https://ourworldindata.org/burden-of-disease</a:t>
            </a:r>
          </a:p>
        </p:txBody>
      </p:sp>
    </p:spTree>
    <p:extLst>
      <p:ext uri="{BB962C8B-B14F-4D97-AF65-F5344CB8AC3E}">
        <p14:creationId xmlns:p14="http://schemas.microsoft.com/office/powerpoint/2010/main" val="2717690880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diagram of different types of exposures&#10;&#10;Description automatically generated">
            <a:extLst>
              <a:ext uri="{FF2B5EF4-FFF2-40B4-BE49-F238E27FC236}">
                <a16:creationId xmlns:a16="http://schemas.microsoft.com/office/drawing/2014/main" id="{CCD3BBFF-A100-3B3A-498F-8F36ECD55F0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229" y="442341"/>
            <a:ext cx="6172200" cy="42588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379BA53-D780-5CB3-BC9B-9EF825C74B7D}"/>
              </a:ext>
            </a:extLst>
          </p:cNvPr>
          <p:cNvSpPr txBox="1"/>
          <p:nvPr/>
        </p:nvSpPr>
        <p:spPr>
          <a:xfrm>
            <a:off x="6629400" y="1352550"/>
            <a:ext cx="22098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Consequently, experts believe that there is no risk-free level of exposure to these chemicals across the population.</a:t>
            </a:r>
          </a:p>
        </p:txBody>
      </p:sp>
    </p:spTree>
    <p:extLst>
      <p:ext uri="{BB962C8B-B14F-4D97-AF65-F5344CB8AC3E}">
        <p14:creationId xmlns:p14="http://schemas.microsoft.com/office/powerpoint/2010/main" val="3272540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B1349AFD-2B73-B93D-026F-2729B19D40B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6395130"/>
              </p:ext>
            </p:extLst>
          </p:nvPr>
        </p:nvGraphicFramePr>
        <p:xfrm>
          <a:off x="152400" y="143510"/>
          <a:ext cx="7620000" cy="4485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40000">
                  <a:extLst>
                    <a:ext uri="{9D8B030D-6E8A-4147-A177-3AD203B41FA5}">
                      <a16:colId xmlns:a16="http://schemas.microsoft.com/office/drawing/2014/main" val="98736722"/>
                    </a:ext>
                  </a:extLst>
                </a:gridCol>
                <a:gridCol w="3841750">
                  <a:extLst>
                    <a:ext uri="{9D8B030D-6E8A-4147-A177-3AD203B41FA5}">
                      <a16:colId xmlns:a16="http://schemas.microsoft.com/office/drawing/2014/main" val="3293604728"/>
                    </a:ext>
                  </a:extLst>
                </a:gridCol>
                <a:gridCol w="1238250">
                  <a:extLst>
                    <a:ext uri="{9D8B030D-6E8A-4147-A177-3AD203B41FA5}">
                      <a16:colId xmlns:a16="http://schemas.microsoft.com/office/drawing/2014/main" val="21897746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100" dirty="0"/>
                        <a:t>Chemicals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Known/Likely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tabLst>
                          <a:tab pos="1828800" algn="l"/>
                        </a:tabLst>
                      </a:pPr>
                      <a:r>
                        <a:rPr lang="en-US" sz="1100" dirty="0"/>
                        <a:t>Who Says?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12851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/>
                        <a:t>PFAS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altLang="en-US" sz="12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Decreased fetal growth, dyslipidemia, decreased antibody response to vaccines in children and adults</a:t>
                      </a:r>
                      <a:r>
                        <a:rPr kumimoji="0" lang="en-US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, 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NAS*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42602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Ortho-phthalates</a:t>
                      </a:r>
                    </a:p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altLang="en-US" sz="12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Male reproductive toxicity (e.g. sperm effects, decreased anogenital distance</a:t>
                      </a:r>
                      <a:r>
                        <a:rPr kumimoji="0" lang="en-US" altLang="en-US" sz="1200" b="0" i="1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28,43</a:t>
                      </a:r>
                      <a:r>
                        <a:rPr kumimoji="0" lang="en-US" altLang="en-US" sz="12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), preterm birth</a:t>
                      </a:r>
                      <a:r>
                        <a:rPr kumimoji="0" lang="en-US" altLang="en-US" sz="1200" b="0" i="1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43</a:t>
                      </a:r>
                      <a:r>
                        <a:rPr kumimoji="0" lang="en-US" altLang="en-US" sz="12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, metabolic disorders (e.g., insulin resistance, diabetes)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NAS*, EPA Scientists Sys Rev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5647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i="1" dirty="0"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Flame retardants (e.g. PBDEs)</a:t>
                      </a:r>
                    </a:p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altLang="en-US" sz="12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Impaired neurodevelopment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NAS*, Sys Rev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60356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i="1" dirty="0"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Bisphenols </a:t>
                      </a:r>
                      <a:endParaRPr lang="en-US" sz="1200" dirty="0"/>
                    </a:p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Adverse effects on ovarian development and function</a:t>
                      </a:r>
                      <a:r>
                        <a:rPr lang="en-US" sz="1200" i="1" kern="1200" baseline="300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73</a:t>
                      </a:r>
                      <a:r>
                        <a:rPr lang="en-US" sz="12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endParaRPr lang="en-US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2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Female reproductive toxicity, Impaired neurodevelopment,</a:t>
                      </a:r>
                      <a:endParaRPr lang="en-US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2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Metabolic abnormalities; and Immune system abnormalities 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EFSA*, CalEPA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52504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/>
                        <a:t>Heavy Metals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Impaired neurodevelopment</a:t>
                      </a:r>
                      <a:r>
                        <a:rPr lang="en-US" sz="1200" i="1" kern="1200" baseline="300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3,34</a:t>
                      </a:r>
                      <a:r>
                        <a:rPr lang="en-US" sz="12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male reproductive toxicity (e.g. semen quality, fertility affects), cancer, immunosuppression</a:t>
                      </a:r>
                      <a:r>
                        <a:rPr lang="en-US" sz="1200" i="1" kern="1200" baseline="300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USEPA, CalEPA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96930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/>
                        <a:t>Pesticides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Impaired neurodevelopment (e.g., lowered IQ,)</a:t>
                      </a:r>
                      <a:r>
                        <a:rPr lang="en-US" sz="1200" i="1" kern="1200" baseline="300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34</a:t>
                      </a:r>
                      <a:r>
                        <a:rPr lang="en-US" sz="12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reduced sperm quality</a:t>
                      </a:r>
                      <a:r>
                        <a:rPr lang="en-US" sz="1200" i="1" kern="1200" baseline="300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77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CalEPA, Sys Rev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22591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/>
                        <a:t>Volatile Organic Compounds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Respiratory toxicity, lung cancer, nasopharyngeal cancer, leukemia, acute neurological harm, female reproductive toxicity, alternations to male reproductive system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USEPA*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0427952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70DDA78C-EA2F-C01D-22FC-C541C19A2D56}"/>
              </a:ext>
            </a:extLst>
          </p:cNvPr>
          <p:cNvSpPr txBox="1"/>
          <p:nvPr/>
        </p:nvSpPr>
        <p:spPr>
          <a:xfrm>
            <a:off x="457200" y="4629150"/>
            <a:ext cx="48890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* Bottom line evidence from Systematic Reviews</a:t>
            </a:r>
          </a:p>
        </p:txBody>
      </p:sp>
    </p:spTree>
    <p:extLst>
      <p:ext uri="{BB962C8B-B14F-4D97-AF65-F5344CB8AC3E}">
        <p14:creationId xmlns:p14="http://schemas.microsoft.com/office/powerpoint/2010/main" val="33245174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A black and white logo&#10;&#10;Description automatically generated">
            <a:extLst>
              <a:ext uri="{FF2B5EF4-FFF2-40B4-BE49-F238E27FC236}">
                <a16:creationId xmlns:a16="http://schemas.microsoft.com/office/drawing/2014/main" id="{D01255D3-DE31-1CF3-CF31-8AD6FEDFA42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7172" y="3801668"/>
            <a:ext cx="1227199" cy="88803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052CFEB-7722-95C5-0897-560FA5E649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Solutions</a:t>
            </a:r>
          </a:p>
        </p:txBody>
      </p:sp>
      <p:pic>
        <p:nvPicPr>
          <p:cNvPr id="5" name="Content Placeholder 4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5DCB87D3-7EB1-1EC3-B8E8-107A272C4C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367260"/>
            <a:ext cx="2012333" cy="742950"/>
          </a:xfrm>
        </p:spPr>
      </p:pic>
      <p:pic>
        <p:nvPicPr>
          <p:cNvPr id="7" name="Picture 6" descr="A logo with a person in a circle and leaves&#10;&#10;Description automatically generated">
            <a:extLst>
              <a:ext uri="{FF2B5EF4-FFF2-40B4-BE49-F238E27FC236}">
                <a16:creationId xmlns:a16="http://schemas.microsoft.com/office/drawing/2014/main" id="{B7C4D055-FC7B-A63A-1E5A-9E3926E6F37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798" y="1251909"/>
            <a:ext cx="1524002" cy="1121666"/>
          </a:xfrm>
          <a:prstGeom prst="rect">
            <a:avLst/>
          </a:prstGeom>
        </p:spPr>
      </p:pic>
      <p:pic>
        <p:nvPicPr>
          <p:cNvPr id="9" name="Picture 8" descr="A logo for a health association&#10;&#10;Description automatically generated">
            <a:extLst>
              <a:ext uri="{FF2B5EF4-FFF2-40B4-BE49-F238E27FC236}">
                <a16:creationId xmlns:a16="http://schemas.microsoft.com/office/drawing/2014/main" id="{B93A0FEB-FDBB-E9E6-B51C-1C8567DC593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4173" y="2204821"/>
            <a:ext cx="1524002" cy="1524002"/>
          </a:xfrm>
          <a:prstGeom prst="rect">
            <a:avLst/>
          </a:prstGeom>
        </p:spPr>
      </p:pic>
      <p:pic>
        <p:nvPicPr>
          <p:cNvPr id="11" name="Picture 10" descr="A logo for a company&#10;&#10;Description automatically generated">
            <a:extLst>
              <a:ext uri="{FF2B5EF4-FFF2-40B4-BE49-F238E27FC236}">
                <a16:creationId xmlns:a16="http://schemas.microsoft.com/office/drawing/2014/main" id="{CABD48A5-D270-2660-1710-707BF0B3794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9253" y="3139116"/>
            <a:ext cx="2257425" cy="150495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4995BAB6-63E8-5B3B-255C-CBC126622BF7}"/>
              </a:ext>
            </a:extLst>
          </p:cNvPr>
          <p:cNvSpPr txBox="1"/>
          <p:nvPr/>
        </p:nvSpPr>
        <p:spPr>
          <a:xfrm>
            <a:off x="381000" y="1219413"/>
            <a:ext cx="52578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b="0" i="0" u="none" strike="noStrike" baseline="0" dirty="0">
                <a:latin typeface="OTNEJMQuadraat"/>
              </a:rPr>
              <a:t>People can reduce exposures to some chemicals through individual actions.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sz="1800" b="0" i="0" u="none" strike="noStrike" baseline="0" dirty="0">
              <a:latin typeface="OTNEJMQuadraat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>
                <a:latin typeface="OTNEJMQuadraat"/>
              </a:rPr>
              <a:t>But most exposures cannot be eliminated due to lack of laws on data, disclosure and actions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sz="1800" b="0" i="0" u="none" strike="noStrike" baseline="0" dirty="0">
              <a:latin typeface="OTNEJMQuadraat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b="0" i="0" u="none" strike="noStrike" baseline="0" dirty="0">
                <a:latin typeface="OTNEJMQuadraat"/>
              </a:rPr>
              <a:t>Public policies essential to reduce fossil-fuel extraction, production, and use in petrochemicals to both decarbonize &amp; detoxify </a:t>
            </a:r>
          </a:p>
          <a:p>
            <a:pPr algn="l"/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07A7872-56E4-702E-B079-5737899C0DB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38801" y="4470881"/>
            <a:ext cx="2438400" cy="519113"/>
          </a:xfrm>
          <a:prstGeom prst="rect">
            <a:avLst/>
          </a:prstGeom>
        </p:spPr>
      </p:pic>
      <p:pic>
        <p:nvPicPr>
          <p:cNvPr id="17" name="Picture 16" descr="A logo with blue and orange text&#10;&#10;Description automatically generated">
            <a:extLst>
              <a:ext uri="{FF2B5EF4-FFF2-40B4-BE49-F238E27FC236}">
                <a16:creationId xmlns:a16="http://schemas.microsoft.com/office/drawing/2014/main" id="{6D993FBC-312C-3B5A-EA9A-210B7215413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6827" y="4298216"/>
            <a:ext cx="1470345" cy="728968"/>
          </a:xfrm>
          <a:prstGeom prst="rect">
            <a:avLst/>
          </a:prstGeom>
        </p:spPr>
      </p:pic>
      <p:pic>
        <p:nvPicPr>
          <p:cNvPr id="19" name="Picture 18" descr="A purple and blue text on a white background&#10;&#10;Description automatically generated">
            <a:extLst>
              <a:ext uri="{FF2B5EF4-FFF2-40B4-BE49-F238E27FC236}">
                <a16:creationId xmlns:a16="http://schemas.microsoft.com/office/drawing/2014/main" id="{CF1A10D6-28E8-D317-5EA0-1A5443C11EBC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2613" y="4409638"/>
            <a:ext cx="1292705" cy="703624"/>
          </a:xfrm>
          <a:prstGeom prst="rect">
            <a:avLst/>
          </a:prstGeom>
        </p:spPr>
      </p:pic>
      <p:pic>
        <p:nvPicPr>
          <p:cNvPr id="21" name="Picture 20" descr="A logo with a blue and white background&#10;&#10;Description automatically generated">
            <a:extLst>
              <a:ext uri="{FF2B5EF4-FFF2-40B4-BE49-F238E27FC236}">
                <a16:creationId xmlns:a16="http://schemas.microsoft.com/office/drawing/2014/main" id="{C862BF11-B9AC-D260-D703-B180692EFB79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322" y="4314703"/>
            <a:ext cx="1802063" cy="828797"/>
          </a:xfrm>
          <a:prstGeom prst="rect">
            <a:avLst/>
          </a:prstGeom>
        </p:spPr>
      </p:pic>
      <p:pic>
        <p:nvPicPr>
          <p:cNvPr id="25" name="Picture 24" descr="A logo with blue waves&#10;&#10;Description automatically generated">
            <a:extLst>
              <a:ext uri="{FF2B5EF4-FFF2-40B4-BE49-F238E27FC236}">
                <a16:creationId xmlns:a16="http://schemas.microsoft.com/office/drawing/2014/main" id="{7BA92AC2-29EC-6825-87CB-AA1414BB62DF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301" y="3806971"/>
            <a:ext cx="1423988" cy="495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2721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>
            <a:extLst>
              <a:ext uri="{FF2B5EF4-FFF2-40B4-BE49-F238E27FC236}">
                <a16:creationId xmlns:a16="http://schemas.microsoft.com/office/drawing/2014/main" id="{99C9FBB6-32CE-1373-C399-C47984AE4F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51234"/>
            <a:ext cx="8229600" cy="742950"/>
          </a:xfrm>
        </p:spPr>
        <p:txBody>
          <a:bodyPr/>
          <a:lstStyle/>
          <a:p>
            <a:r>
              <a:rPr lang="en-US" dirty="0"/>
              <a:t>Opportunity to improve health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B850CD90-0212-77CD-2C7E-688ED600F4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" y="1065679"/>
            <a:ext cx="4114800" cy="742949"/>
          </a:xfrm>
        </p:spPr>
        <p:txBody>
          <a:bodyPr>
            <a:normAutofit fontScale="62500" lnSpcReduction="20000"/>
          </a:bodyPr>
          <a:lstStyle/>
          <a:p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New rules to reduce fossil fuel use and toxic chemicals produce win-win</a:t>
            </a:r>
          </a:p>
          <a:p>
            <a:endParaRPr lang="en-US" sz="1600" dirty="0"/>
          </a:p>
        </p:txBody>
      </p:sp>
      <p:sp>
        <p:nvSpPr>
          <p:cNvPr id="21" name="Content Placeholder 3">
            <a:extLst>
              <a:ext uri="{FF2B5EF4-FFF2-40B4-BE49-F238E27FC236}">
                <a16:creationId xmlns:a16="http://schemas.microsoft.com/office/drawing/2014/main" id="{50DE3044-97B9-014D-6261-FD3864F926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52400" y="1828800"/>
            <a:ext cx="4236720" cy="2963466"/>
          </a:xfrm>
        </p:spPr>
        <p:txBody>
          <a:bodyPr>
            <a:normAutofit/>
          </a:bodyPr>
          <a:lstStyle/>
          <a:p>
            <a:r>
              <a:rPr lang="en-US" dirty="0"/>
              <a:t>New regulations based on this science lead to new systematic solutions decreasing exposures</a:t>
            </a:r>
          </a:p>
          <a:p>
            <a:pPr lvl="1"/>
            <a:r>
              <a:rPr lang="en-US" dirty="0"/>
              <a:t>PFAS in drinking water</a:t>
            </a:r>
          </a:p>
          <a:p>
            <a:pPr lvl="1"/>
            <a:r>
              <a:rPr lang="en-US" dirty="0"/>
              <a:t>EPA proposed to evaluate phthalates cumulative under TSCA</a:t>
            </a:r>
          </a:p>
          <a:p>
            <a:pPr lvl="1"/>
            <a:r>
              <a:rPr lang="en-US" dirty="0"/>
              <a:t>Formaldehyde </a:t>
            </a:r>
          </a:p>
          <a:p>
            <a:endParaRPr lang="en-US" dirty="0"/>
          </a:p>
        </p:txBody>
      </p:sp>
      <p:sp>
        <p:nvSpPr>
          <p:cNvPr id="23" name="Text Placeholder 4">
            <a:extLst>
              <a:ext uri="{FF2B5EF4-FFF2-40B4-BE49-F238E27FC236}">
                <a16:creationId xmlns:a16="http://schemas.microsoft.com/office/drawing/2014/main" id="{6F547137-21E3-69E9-4BF1-040F2DE5AD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754880" y="1094184"/>
            <a:ext cx="3931920" cy="479822"/>
          </a:xfrm>
        </p:spPr>
        <p:txBody>
          <a:bodyPr/>
          <a:lstStyle/>
          <a:p>
            <a:r>
              <a:rPr lang="en-US" dirty="0"/>
              <a:t>We can do it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690A79F-1439-513B-FA8E-AC1B1A86B3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4880" y="1875382"/>
            <a:ext cx="4160520" cy="303717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708811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4"/>
          <p:cNvSpPr/>
          <p:nvPr/>
        </p:nvSpPr>
        <p:spPr>
          <a:xfrm>
            <a:off x="156078" y="3592732"/>
            <a:ext cx="2244222" cy="15126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13"/>
          </a:p>
        </p:txBody>
      </p:sp>
      <p:sp>
        <p:nvSpPr>
          <p:cNvPr id="6" name="Title 5"/>
          <p:cNvSpPr>
            <a:spLocks noGrp="1"/>
          </p:cNvSpPr>
          <p:nvPr>
            <p:ph type="title" idx="4294967295"/>
          </p:nvPr>
        </p:nvSpPr>
        <p:spPr>
          <a:xfrm>
            <a:off x="0" y="140955"/>
            <a:ext cx="6172200" cy="857250"/>
          </a:xfrm>
        </p:spPr>
        <p:txBody>
          <a:bodyPr>
            <a:normAutofit/>
          </a:bodyPr>
          <a:lstStyle/>
          <a:p>
            <a:r>
              <a:rPr lang="en-US" dirty="0"/>
              <a:t>  Conclusions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idx="4294967295"/>
          </p:nvPr>
        </p:nvSpPr>
        <p:spPr>
          <a:xfrm>
            <a:off x="1107003" y="993338"/>
            <a:ext cx="7772587" cy="2644775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1800" kern="1200" dirty="0">
                <a:effectLst/>
                <a:ea typeface="+mn-ea"/>
                <a:cs typeface="+mn-cs"/>
              </a:rPr>
              <a:t>Environmental chemical exposures </a:t>
            </a:r>
            <a:r>
              <a:rPr lang="en-US" sz="1800" dirty="0"/>
              <a:t>are </a:t>
            </a:r>
            <a:r>
              <a:rPr lang="en-US" sz="1800" kern="1200" dirty="0">
                <a:effectLst/>
                <a:ea typeface="+mn-ea"/>
                <a:cs typeface="+mn-cs"/>
              </a:rPr>
              <a:t>ubiquitous and adversely </a:t>
            </a:r>
            <a:r>
              <a:rPr lang="en-US" sz="1800" dirty="0"/>
              <a:t>affect</a:t>
            </a:r>
            <a:r>
              <a:rPr lang="en-US" sz="1800" kern="1200" dirty="0">
                <a:effectLst/>
                <a:ea typeface="+mn-ea"/>
                <a:cs typeface="+mn-cs"/>
              </a:rPr>
              <a:t> health inequitably</a:t>
            </a:r>
            <a:r>
              <a:rPr lang="en-US" sz="1800" dirty="0"/>
              <a:t>.</a:t>
            </a:r>
            <a:endParaRPr lang="en-US" sz="1800" kern="1200" dirty="0">
              <a:effectLst/>
              <a:ea typeface="+mn-ea"/>
              <a:cs typeface="+mn-cs"/>
            </a:endParaRPr>
          </a:p>
          <a:p>
            <a:pPr>
              <a:buClrTx/>
              <a:buSzTx/>
              <a:defRPr/>
            </a:pPr>
            <a:r>
              <a:rPr lang="en-US" sz="1800" kern="1200" dirty="0">
                <a:effectLst/>
                <a:ea typeface="+mn-ea"/>
                <a:cs typeface="+mn-cs"/>
              </a:rPr>
              <a:t>We are all exposed and it can impact maternal and child health</a:t>
            </a:r>
            <a:r>
              <a:rPr lang="en-US" sz="1800" dirty="0"/>
              <a:t>.</a:t>
            </a:r>
            <a:endParaRPr lang="en-US" sz="1800" dirty="0">
              <a:effectLst/>
              <a:ea typeface="Calibri"/>
              <a:cs typeface="Calibri"/>
            </a:endParaRPr>
          </a:p>
          <a:p>
            <a:r>
              <a:rPr lang="en-US" sz="1800" dirty="0"/>
              <a:t>Fossil fuels contribute to climate change and petrochemicals, which increase disease. Reducing fossil fuels can reap a double benefit for climate change and improved health.</a:t>
            </a:r>
          </a:p>
          <a:p>
            <a:r>
              <a:rPr lang="en-US" sz="1800" dirty="0"/>
              <a:t>Science and healthcare providers alone cannot move systemic change. Engagement by scientists and health care providers and community is critical.</a:t>
            </a:r>
            <a:endParaRPr lang="en-US" sz="1800" dirty="0">
              <a:ea typeface="Calibri"/>
              <a:cs typeface="Calibri"/>
            </a:endParaRPr>
          </a:p>
          <a:p>
            <a:endParaRPr lang="en-US" sz="1800" dirty="0"/>
          </a:p>
        </p:txBody>
      </p:sp>
      <p:sp>
        <p:nvSpPr>
          <p:cNvPr id="2" name="Oval Callout 1"/>
          <p:cNvSpPr/>
          <p:nvPr/>
        </p:nvSpPr>
        <p:spPr>
          <a:xfrm>
            <a:off x="3086100" y="3398486"/>
            <a:ext cx="3581400" cy="1604059"/>
          </a:xfrm>
          <a:prstGeom prst="wedgeEllipseCallout">
            <a:avLst>
              <a:gd name="adj1" fmla="val -99381"/>
              <a:gd name="adj2" fmla="val 163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400" dirty="0"/>
              <a:t>Systemic solutions through public policy is necessary to create lasting and fair solutions for all.</a:t>
            </a:r>
          </a:p>
          <a:p>
            <a:pPr algn="ctr"/>
            <a:r>
              <a:rPr lang="en-US" sz="1350" dirty="0"/>
              <a:t>Help me be healthy!</a:t>
            </a:r>
            <a:endParaRPr lang="en-US" sz="1350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87750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19774" y="2055151"/>
            <a:ext cx="3504453" cy="553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3429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685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0287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en-US" sz="2999" b="1" dirty="0">
                <a:solidFill>
                  <a:srgbClr val="7571AC"/>
                </a:solidFill>
                <a:latin typeface="Posterama" panose="020B0504020200020000" pitchFamily="34" charset="0"/>
                <a:ea typeface="+mj-ea"/>
                <a:cs typeface="Posterama" panose="020B0504020200020000" pitchFamily="34" charset="0"/>
              </a:rPr>
              <a:t>Thank you!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4CD17E45-500C-47D5-AD25-CA171E86F57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22159" y="-19140"/>
            <a:ext cx="2738853" cy="205414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7617067-2A8F-4853-BFB4-221B7C79615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21841" y="-679"/>
            <a:ext cx="1700318" cy="201722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568EB2C-61F2-4AAE-AC3A-5F58362399D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86730" y="1"/>
            <a:ext cx="2235111" cy="203500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537695E-3E9B-4EB6-9DF3-85BFA8ECCB6F}"/>
              </a:ext>
            </a:extLst>
          </p:cNvPr>
          <p:cNvSpPr/>
          <p:nvPr/>
        </p:nvSpPr>
        <p:spPr>
          <a:xfrm>
            <a:off x="5489668" y="2555248"/>
            <a:ext cx="3629527" cy="3808735"/>
          </a:xfrm>
          <a:prstGeom prst="rect">
            <a:avLst/>
          </a:prstGeom>
        </p:spPr>
        <p:txBody>
          <a:bodyPr wrap="square" numCol="2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3429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685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0287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200" b="1" u="sng" dirty="0">
                <a:latin typeface="+mn-lt"/>
                <a:ea typeface="ＭＳ Ｐゴシック" panose="020B0600070205080204" pitchFamily="34" charset="-128"/>
              </a:rPr>
              <a:t>Thank you to our funders:</a:t>
            </a:r>
            <a:endParaRPr lang="en-US" sz="1200" dirty="0">
              <a:latin typeface="+mn-lt"/>
              <a:ea typeface="ＭＳ Ｐゴシック" panose="020B0600070205080204" pitchFamily="34" charset="-128"/>
            </a:endParaRPr>
          </a:p>
          <a:p>
            <a:pPr>
              <a:defRPr/>
            </a:pPr>
            <a:r>
              <a:rPr lang="en-US" sz="1200" dirty="0">
                <a:latin typeface="+mn-lt"/>
                <a:ea typeface="ＭＳ Ｐゴシック" panose="020B0600070205080204" pitchFamily="34" charset="-128"/>
              </a:rPr>
              <a:t>The Tides Foundation</a:t>
            </a:r>
          </a:p>
          <a:p>
            <a:pPr>
              <a:defRPr/>
            </a:pPr>
            <a:r>
              <a:rPr lang="en-US" sz="1200" dirty="0">
                <a:latin typeface="+mn-lt"/>
                <a:ea typeface="ＭＳ Ｐゴシック" panose="020B0600070205080204" pitchFamily="34" charset="-128"/>
              </a:rPr>
              <a:t>The </a:t>
            </a:r>
            <a:r>
              <a:rPr lang="en-US" sz="1200" dirty="0" err="1">
                <a:latin typeface="+mn-lt"/>
                <a:ea typeface="ＭＳ Ｐゴシック" panose="020B0600070205080204" pitchFamily="34" charset="-128"/>
              </a:rPr>
              <a:t>Marisla</a:t>
            </a:r>
            <a:r>
              <a:rPr lang="en-US" sz="1200" dirty="0">
                <a:latin typeface="+mn-lt"/>
                <a:ea typeface="ＭＳ Ｐゴシック" panose="020B0600070205080204" pitchFamily="34" charset="-128"/>
              </a:rPr>
              <a:t> Foundation</a:t>
            </a:r>
          </a:p>
          <a:p>
            <a:pPr>
              <a:defRPr/>
            </a:pPr>
            <a:r>
              <a:rPr lang="en-US" sz="1200" dirty="0">
                <a:latin typeface="+mn-lt"/>
                <a:ea typeface="ＭＳ Ｐゴシック" panose="020B0600070205080204" pitchFamily="34" charset="-128"/>
              </a:rPr>
              <a:t>The California Environmental Protection Agency</a:t>
            </a:r>
          </a:p>
          <a:p>
            <a:pPr>
              <a:defRPr/>
            </a:pPr>
            <a:r>
              <a:rPr lang="en-US" sz="1200" dirty="0">
                <a:latin typeface="+mn-lt"/>
                <a:ea typeface="ＭＳ Ｐゴシック" panose="020B0600070205080204" pitchFamily="34" charset="-128"/>
              </a:rPr>
              <a:t>The Passport Foundation</a:t>
            </a:r>
          </a:p>
          <a:p>
            <a:pPr>
              <a:defRPr/>
            </a:pPr>
            <a:r>
              <a:rPr lang="en-US" sz="1200" dirty="0">
                <a:latin typeface="+mn-lt"/>
                <a:ea typeface="ＭＳ Ｐゴシック" panose="020B0600070205080204" pitchFamily="34" charset="-128"/>
              </a:rPr>
              <a:t>The JPB Foundation</a:t>
            </a:r>
          </a:p>
          <a:p>
            <a:pPr>
              <a:defRPr/>
            </a:pPr>
            <a:r>
              <a:rPr lang="en-US" sz="1200" dirty="0">
                <a:latin typeface="+mn-lt"/>
                <a:ea typeface="ＭＳ Ｐゴシック" panose="020B0600070205080204" pitchFamily="34" charset="-128"/>
              </a:rPr>
              <a:t>The National Institutes of Health</a:t>
            </a:r>
          </a:p>
          <a:p>
            <a:pPr>
              <a:defRPr/>
            </a:pPr>
            <a:r>
              <a:rPr lang="en-US" sz="1200" dirty="0">
                <a:latin typeface="+mn-lt"/>
                <a:ea typeface="ＭＳ Ｐゴシック" panose="020B0600070205080204" pitchFamily="34" charset="-128"/>
              </a:rPr>
              <a:t>The Fine Fund </a:t>
            </a:r>
          </a:p>
          <a:p>
            <a:pPr>
              <a:defRPr/>
            </a:pPr>
            <a:endParaRPr lang="en-US" sz="1200" dirty="0">
              <a:latin typeface="+mn-lt"/>
              <a:ea typeface="ＭＳ Ｐゴシック" panose="020B0600070205080204" pitchFamily="34" charset="-128"/>
            </a:endParaRPr>
          </a:p>
          <a:p>
            <a:pPr>
              <a:defRPr/>
            </a:pPr>
            <a:endParaRPr lang="en-US" sz="1200" dirty="0">
              <a:latin typeface="+mn-lt"/>
              <a:ea typeface="ＭＳ Ｐゴシック" panose="020B0600070205080204" pitchFamily="34" charset="-128"/>
            </a:endParaRPr>
          </a:p>
          <a:p>
            <a:pPr>
              <a:defRPr/>
            </a:pPr>
            <a:endParaRPr lang="en-US" sz="1200" dirty="0">
              <a:latin typeface="+mn-lt"/>
              <a:ea typeface="ＭＳ Ｐゴシック" panose="020B0600070205080204" pitchFamily="34" charset="-128"/>
            </a:endParaRPr>
          </a:p>
          <a:p>
            <a:pPr>
              <a:defRPr/>
            </a:pPr>
            <a:endParaRPr lang="en-US" sz="1200" dirty="0">
              <a:latin typeface="+mn-lt"/>
              <a:ea typeface="ＭＳ Ｐゴシック" panose="020B0600070205080204" pitchFamily="34" charset="-128"/>
            </a:endParaRPr>
          </a:p>
          <a:p>
            <a:pPr>
              <a:defRPr/>
            </a:pPr>
            <a:endParaRPr lang="en-US" sz="1200" dirty="0">
              <a:latin typeface="+mn-lt"/>
              <a:ea typeface="ＭＳ Ｐゴシック" panose="020B0600070205080204" pitchFamily="34" charset="-128"/>
            </a:endParaRPr>
          </a:p>
          <a:p>
            <a:pPr>
              <a:defRPr/>
            </a:pPr>
            <a:endParaRPr lang="en-US" sz="1200" dirty="0">
              <a:latin typeface="+mn-lt"/>
              <a:ea typeface="ＭＳ Ｐゴシック" panose="020B0600070205080204" pitchFamily="34" charset="-128"/>
            </a:endParaRPr>
          </a:p>
          <a:p>
            <a:pPr>
              <a:defRPr/>
            </a:pPr>
            <a:endParaRPr lang="en-US" sz="1200" dirty="0">
              <a:latin typeface="+mn-lt"/>
              <a:ea typeface="ＭＳ Ｐゴシック" panose="020B0600070205080204" pitchFamily="34" charset="-128"/>
            </a:endParaRPr>
          </a:p>
          <a:p>
            <a:pPr>
              <a:defRPr/>
            </a:pPr>
            <a:endParaRPr lang="en-US" sz="1200" dirty="0">
              <a:latin typeface="+mn-lt"/>
              <a:ea typeface="ＭＳ Ｐゴシック" panose="020B0600070205080204" pitchFamily="34" charset="-128"/>
            </a:endParaRPr>
          </a:p>
          <a:p>
            <a:pPr>
              <a:defRPr/>
            </a:pPr>
            <a:endParaRPr lang="en-US" sz="1200" dirty="0">
              <a:latin typeface="+mn-lt"/>
              <a:ea typeface="ＭＳ Ｐゴシック" panose="020B0600070205080204" pitchFamily="34" charset="-128"/>
            </a:endParaRPr>
          </a:p>
          <a:p>
            <a:pPr>
              <a:defRPr/>
            </a:pPr>
            <a:endParaRPr lang="en-US" sz="1200" dirty="0">
              <a:latin typeface="+mn-lt"/>
              <a:ea typeface="ＭＳ Ｐゴシック" panose="020B0600070205080204" pitchFamily="34" charset="-128"/>
            </a:endParaRPr>
          </a:p>
          <a:p>
            <a:pPr>
              <a:defRPr/>
            </a:pPr>
            <a:r>
              <a:rPr lang="en-US" sz="1200" dirty="0">
                <a:latin typeface="+mn-lt"/>
                <a:ea typeface="ＭＳ Ｐゴシック" panose="020B0600070205080204" pitchFamily="34" charset="-128"/>
              </a:rPr>
              <a:t>The Clarence E. Heller Charitable                       Foundation</a:t>
            </a:r>
          </a:p>
          <a:p>
            <a:pPr>
              <a:defRPr/>
            </a:pPr>
            <a:r>
              <a:rPr lang="en-US" sz="1200" dirty="0">
                <a:latin typeface="+mn-lt"/>
                <a:ea typeface="ＭＳ Ｐゴシック" panose="020B0600070205080204" pitchFamily="34" charset="-128"/>
              </a:rPr>
              <a:t>National Institute for Environmental Health Sciences </a:t>
            </a:r>
            <a:endParaRPr lang="en-US" sz="1200" b="1" u="sng" dirty="0">
              <a:latin typeface="+mn-lt"/>
              <a:ea typeface="ＭＳ Ｐゴシック" panose="020B0600070205080204" pitchFamily="34" charset="-128"/>
            </a:endParaRPr>
          </a:p>
          <a:p>
            <a:pPr>
              <a:defRPr/>
            </a:pPr>
            <a:endParaRPr lang="en-US" sz="1200" b="1" u="sng" dirty="0">
              <a:latin typeface="+mn-lt"/>
              <a:ea typeface="ＭＳ Ｐゴシック" panose="020B0600070205080204" pitchFamily="34" charset="-128"/>
            </a:endParaRPr>
          </a:p>
          <a:p>
            <a:pPr>
              <a:defRPr/>
            </a:pPr>
            <a:r>
              <a:rPr lang="en-US" sz="1200" b="1" u="sng" dirty="0" err="1">
                <a:latin typeface="+mn-lt"/>
                <a:ea typeface="ＭＳ Ｐゴシック" panose="020B0600070205080204" pitchFamily="34" charset="-128"/>
              </a:rPr>
              <a:t>EaRTH</a:t>
            </a:r>
            <a:r>
              <a:rPr lang="en-US" sz="1200" b="1" u="sng" dirty="0">
                <a:latin typeface="+mn-lt"/>
                <a:ea typeface="ＭＳ Ｐゴシック" panose="020B0600070205080204" pitchFamily="34" charset="-128"/>
              </a:rPr>
              <a:t> Center</a:t>
            </a:r>
          </a:p>
          <a:p>
            <a:pPr>
              <a:defRPr/>
            </a:pPr>
            <a:r>
              <a:rPr lang="en-US" sz="1200" dirty="0">
                <a:latin typeface="+mn-lt"/>
                <a:ea typeface="ＭＳ Ｐゴシック" panose="020B0600070205080204" pitchFamily="34" charset="-128"/>
              </a:rPr>
              <a:t>Peggy Reynolds</a:t>
            </a:r>
          </a:p>
          <a:p>
            <a:pPr>
              <a:defRPr/>
            </a:pPr>
            <a:r>
              <a:rPr lang="en-US" sz="1200" dirty="0">
                <a:latin typeface="+mn-lt"/>
                <a:ea typeface="ＭＳ Ｐゴシック" panose="020B0600070205080204" pitchFamily="34" charset="-128"/>
              </a:rPr>
              <a:t>Diana Laird</a:t>
            </a:r>
          </a:p>
          <a:p>
            <a:pPr>
              <a:defRPr/>
            </a:pPr>
            <a:r>
              <a:rPr lang="en-US" sz="1200" dirty="0">
                <a:latin typeface="+mn-lt"/>
                <a:ea typeface="ＭＳ Ｐゴシック" panose="020B0600070205080204" pitchFamily="34" charset="-128"/>
              </a:rPr>
              <a:t>Susan Fisher</a:t>
            </a:r>
          </a:p>
          <a:p>
            <a:pPr>
              <a:defRPr/>
            </a:pPr>
            <a:r>
              <a:rPr lang="en-US" sz="1200" dirty="0">
                <a:latin typeface="+mn-lt"/>
                <a:ea typeface="ＭＳ Ｐゴシック" panose="020B0600070205080204" pitchFamily="34" charset="-128"/>
              </a:rPr>
              <a:t>Jennifer Fung</a:t>
            </a:r>
          </a:p>
          <a:p>
            <a:pPr>
              <a:defRPr/>
            </a:pPr>
            <a:endParaRPr lang="en-US" sz="1200" b="1" dirty="0">
              <a:latin typeface="+mn-lt"/>
              <a:ea typeface="ＭＳ Ｐゴシック" panose="020B0600070205080204" pitchFamily="34" charset="-12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F13242E-A78D-4CD2-B20E-10F9CE131428}"/>
              </a:ext>
            </a:extLst>
          </p:cNvPr>
          <p:cNvSpPr txBox="1"/>
          <p:nvPr/>
        </p:nvSpPr>
        <p:spPr>
          <a:xfrm>
            <a:off x="1" y="2144555"/>
            <a:ext cx="5464862" cy="5055230"/>
          </a:xfrm>
          <a:prstGeom prst="rect">
            <a:avLst/>
          </a:prstGeom>
          <a:noFill/>
        </p:spPr>
        <p:txBody>
          <a:bodyPr wrap="square" numCol="3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3429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685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0287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endParaRPr lang="en-US" sz="1200" dirty="0">
              <a:latin typeface="+mn-lt"/>
            </a:endParaRPr>
          </a:p>
          <a:p>
            <a:endParaRPr lang="en-US" sz="1200" dirty="0">
              <a:latin typeface="+mn-lt"/>
            </a:endParaRPr>
          </a:p>
          <a:p>
            <a:endParaRPr lang="en-US" sz="1200" dirty="0">
              <a:latin typeface="+mn-lt"/>
            </a:endParaRPr>
          </a:p>
          <a:p>
            <a:r>
              <a:rPr lang="en-US" sz="1200" dirty="0">
                <a:latin typeface="+mn-lt"/>
              </a:rPr>
              <a:t>Aileen Andrade</a:t>
            </a:r>
          </a:p>
          <a:p>
            <a:r>
              <a:rPr lang="en-US" sz="1200" dirty="0">
                <a:latin typeface="+mn-lt"/>
              </a:rPr>
              <a:t>Alana D’Aleo</a:t>
            </a:r>
          </a:p>
          <a:p>
            <a:r>
              <a:rPr lang="en-US" sz="1200" dirty="0">
                <a:latin typeface="+mn-lt"/>
              </a:rPr>
              <a:t>Allison Landowski</a:t>
            </a:r>
          </a:p>
          <a:p>
            <a:r>
              <a:rPr lang="en-US" sz="1200" dirty="0">
                <a:latin typeface="+mn-lt"/>
              </a:rPr>
              <a:t>Allison Rozema</a:t>
            </a:r>
          </a:p>
          <a:p>
            <a:r>
              <a:rPr lang="en-US" sz="1200" dirty="0">
                <a:latin typeface="+mn-lt"/>
              </a:rPr>
              <a:t>Amy Padula </a:t>
            </a:r>
          </a:p>
          <a:p>
            <a:r>
              <a:rPr lang="en-US" sz="1200" dirty="0">
                <a:latin typeface="+mn-lt"/>
              </a:rPr>
              <a:t>Andrea Philips </a:t>
            </a:r>
          </a:p>
          <a:p>
            <a:r>
              <a:rPr lang="en-US" sz="1200" dirty="0">
                <a:latin typeface="+mn-lt"/>
              </a:rPr>
              <a:t>Anne Sausser</a:t>
            </a:r>
          </a:p>
          <a:p>
            <a:r>
              <a:rPr lang="en-US" sz="1200" dirty="0">
                <a:latin typeface="+mn-lt"/>
              </a:rPr>
              <a:t>Annemarie Charlesworth</a:t>
            </a:r>
          </a:p>
          <a:p>
            <a:r>
              <a:rPr lang="en-US" sz="1200" dirty="0">
                <a:latin typeface="+mn-lt"/>
              </a:rPr>
              <a:t>Ariel Eastburn</a:t>
            </a:r>
          </a:p>
          <a:p>
            <a:r>
              <a:rPr lang="en-US" sz="1200" dirty="0">
                <a:latin typeface="+mn-lt"/>
              </a:rPr>
              <a:t>Chanese Forte</a:t>
            </a:r>
          </a:p>
          <a:p>
            <a:r>
              <a:rPr lang="en-US" sz="1200" dirty="0">
                <a:latin typeface="+mn-lt"/>
              </a:rPr>
              <a:t>Charlie Mead</a:t>
            </a:r>
          </a:p>
          <a:p>
            <a:r>
              <a:rPr lang="en-US" sz="1200" dirty="0">
                <a:latin typeface="+mn-lt"/>
              </a:rPr>
              <a:t>Cheryl Godwin de Medina</a:t>
            </a:r>
          </a:p>
          <a:p>
            <a:r>
              <a:rPr lang="en-US" sz="1200" dirty="0">
                <a:latin typeface="+mn-lt"/>
              </a:rPr>
              <a:t>Courtney Cooper</a:t>
            </a:r>
          </a:p>
          <a:p>
            <a:endParaRPr lang="en-US" sz="1200" dirty="0">
              <a:latin typeface="+mn-lt"/>
            </a:endParaRPr>
          </a:p>
          <a:p>
            <a:endParaRPr lang="en-US" sz="1200" b="1" u="sng" dirty="0">
              <a:latin typeface="+mn-lt"/>
            </a:endParaRPr>
          </a:p>
          <a:p>
            <a:endParaRPr lang="en-US" sz="1200" b="1" u="sng" dirty="0">
              <a:latin typeface="+mn-lt"/>
            </a:endParaRPr>
          </a:p>
          <a:p>
            <a:endParaRPr lang="en-US" sz="1200" b="1" u="sng" dirty="0">
              <a:latin typeface="+mn-lt"/>
            </a:endParaRPr>
          </a:p>
          <a:p>
            <a:endParaRPr lang="en-US" sz="1200" b="1" u="sng" dirty="0">
              <a:latin typeface="+mn-lt"/>
            </a:endParaRPr>
          </a:p>
          <a:p>
            <a:endParaRPr lang="en-US" sz="1200" b="1" u="sng" dirty="0">
              <a:latin typeface="+mn-lt"/>
            </a:endParaRPr>
          </a:p>
          <a:p>
            <a:endParaRPr lang="en-US" sz="1200" b="1" u="sng" dirty="0">
              <a:latin typeface="+mn-lt"/>
            </a:endParaRPr>
          </a:p>
          <a:p>
            <a:endParaRPr lang="en-US" sz="1200" b="1" u="sng" dirty="0">
              <a:latin typeface="+mn-lt"/>
            </a:endParaRPr>
          </a:p>
          <a:p>
            <a:endParaRPr lang="en-US" sz="1200" b="1" u="sng" dirty="0">
              <a:latin typeface="+mn-lt"/>
            </a:endParaRPr>
          </a:p>
          <a:p>
            <a:endParaRPr lang="en-US" sz="1200" b="1" u="sng" dirty="0">
              <a:latin typeface="+mn-lt"/>
            </a:endParaRPr>
          </a:p>
          <a:p>
            <a:endParaRPr lang="en-US" sz="1200" b="1" u="sng" dirty="0">
              <a:latin typeface="+mn-lt"/>
            </a:endParaRPr>
          </a:p>
          <a:p>
            <a:endParaRPr lang="en-US" sz="1200" b="1" u="sng" dirty="0">
              <a:latin typeface="+mn-lt"/>
            </a:endParaRPr>
          </a:p>
          <a:p>
            <a:endParaRPr lang="en-US" sz="1200" b="1" u="sng" dirty="0">
              <a:latin typeface="+mn-lt"/>
            </a:endParaRPr>
          </a:p>
          <a:p>
            <a:r>
              <a:rPr lang="en-US" sz="1200" b="1" u="sng" dirty="0">
                <a:latin typeface="+mn-lt"/>
              </a:rPr>
              <a:t>Thank you to our PRHE Faculty, Staff &amp; Affiliates:</a:t>
            </a:r>
          </a:p>
          <a:p>
            <a:r>
              <a:rPr lang="en-US" sz="1200" dirty="0">
                <a:latin typeface="+mn-lt"/>
              </a:rPr>
              <a:t>Cynthia Melgoza 	Canchola</a:t>
            </a:r>
          </a:p>
          <a:p>
            <a:r>
              <a:rPr lang="en-US" sz="1200" dirty="0">
                <a:latin typeface="+mn-lt"/>
              </a:rPr>
              <a:t>Dana Goin</a:t>
            </a:r>
          </a:p>
          <a:p>
            <a:r>
              <a:rPr lang="en-US" sz="1200" dirty="0">
                <a:latin typeface="+mn-lt"/>
              </a:rPr>
              <a:t>Dimitri Abrahamsson</a:t>
            </a:r>
          </a:p>
          <a:p>
            <a:r>
              <a:rPr lang="en-US" sz="1200" dirty="0">
                <a:latin typeface="+mn-lt"/>
              </a:rPr>
              <a:t>Erin DeMicco</a:t>
            </a:r>
          </a:p>
          <a:p>
            <a:r>
              <a:rPr lang="en-US" sz="1200" dirty="0">
                <a:latin typeface="+mn-lt"/>
              </a:rPr>
              <a:t>Garret Bland</a:t>
            </a:r>
          </a:p>
          <a:p>
            <a:r>
              <a:rPr lang="en-US" sz="1200" dirty="0">
                <a:latin typeface="+mn-lt"/>
              </a:rPr>
              <a:t>Harim Lee</a:t>
            </a:r>
          </a:p>
          <a:p>
            <a:r>
              <a:rPr lang="en-US" sz="1200" dirty="0">
                <a:latin typeface="+mn-lt"/>
              </a:rPr>
              <a:t>Jessica Trowbridge</a:t>
            </a:r>
          </a:p>
          <a:p>
            <a:r>
              <a:rPr lang="en-US" sz="1200" dirty="0">
                <a:latin typeface="+mn-lt"/>
              </a:rPr>
              <a:t>Joshua Robinson</a:t>
            </a:r>
          </a:p>
          <a:p>
            <a:r>
              <a:rPr lang="en-US" sz="1200" dirty="0">
                <a:latin typeface="+mn-lt"/>
              </a:rPr>
              <a:t>Kristin Shiplet</a:t>
            </a:r>
          </a:p>
          <a:p>
            <a:r>
              <a:rPr lang="en-US" sz="1200" dirty="0">
                <a:latin typeface="+mn-lt"/>
              </a:rPr>
              <a:t>Laura Bettencourt</a:t>
            </a:r>
          </a:p>
          <a:p>
            <a:endParaRPr lang="en-US" sz="1200" dirty="0">
              <a:latin typeface="+mn-lt"/>
            </a:endParaRPr>
          </a:p>
          <a:p>
            <a:endParaRPr lang="en-US" sz="1200" dirty="0">
              <a:latin typeface="+mn-lt"/>
            </a:endParaRPr>
          </a:p>
          <a:p>
            <a:endParaRPr lang="en-US" sz="1200" dirty="0">
              <a:latin typeface="+mn-lt"/>
            </a:endParaRPr>
          </a:p>
          <a:p>
            <a:endParaRPr lang="en-US" sz="1200" dirty="0">
              <a:latin typeface="+mn-lt"/>
            </a:endParaRPr>
          </a:p>
          <a:p>
            <a:endParaRPr lang="en-US" sz="1200" dirty="0">
              <a:latin typeface="+mn-lt"/>
            </a:endParaRPr>
          </a:p>
          <a:p>
            <a:endParaRPr lang="en-US" sz="1200" dirty="0">
              <a:latin typeface="+mn-lt"/>
            </a:endParaRPr>
          </a:p>
          <a:p>
            <a:endParaRPr lang="en-US" sz="1200" dirty="0">
              <a:latin typeface="+mn-lt"/>
            </a:endParaRPr>
          </a:p>
          <a:p>
            <a:endParaRPr lang="en-US" sz="1200" dirty="0">
              <a:latin typeface="+mn-lt"/>
            </a:endParaRPr>
          </a:p>
          <a:p>
            <a:endParaRPr lang="en-US" sz="1200" dirty="0">
              <a:latin typeface="+mn-lt"/>
            </a:endParaRPr>
          </a:p>
          <a:p>
            <a:endParaRPr lang="en-US" sz="1200" dirty="0">
              <a:latin typeface="+mn-lt"/>
            </a:endParaRPr>
          </a:p>
          <a:p>
            <a:endParaRPr lang="en-US" sz="1200" dirty="0">
              <a:latin typeface="+mn-lt"/>
            </a:endParaRPr>
          </a:p>
          <a:p>
            <a:endParaRPr lang="en-US" sz="1200" dirty="0">
              <a:latin typeface="+mn-lt"/>
            </a:endParaRPr>
          </a:p>
          <a:p>
            <a:endParaRPr lang="en-US" sz="1200" dirty="0">
              <a:latin typeface="+mn-lt"/>
            </a:endParaRPr>
          </a:p>
          <a:p>
            <a:endParaRPr lang="en-US" sz="1200" dirty="0">
              <a:latin typeface="+mn-lt"/>
            </a:endParaRPr>
          </a:p>
          <a:p>
            <a:endParaRPr lang="en-US" sz="1200" dirty="0">
              <a:latin typeface="+mn-lt"/>
            </a:endParaRPr>
          </a:p>
          <a:p>
            <a:endParaRPr lang="en-US" sz="1200" dirty="0">
              <a:latin typeface="+mn-lt"/>
            </a:endParaRPr>
          </a:p>
          <a:p>
            <a:r>
              <a:rPr lang="en-US" sz="1200" dirty="0">
                <a:latin typeface="+mn-lt"/>
              </a:rPr>
              <a:t>Lynn Harvey</a:t>
            </a:r>
          </a:p>
          <a:p>
            <a:r>
              <a:rPr lang="en-US" sz="1200" dirty="0">
                <a:latin typeface="+mn-lt"/>
              </a:rPr>
              <a:t>Nadia Gaber</a:t>
            </a:r>
          </a:p>
          <a:p>
            <a:r>
              <a:rPr lang="en-US" sz="1200" dirty="0">
                <a:latin typeface="+mn-lt"/>
              </a:rPr>
              <a:t>Nicholas Chartres</a:t>
            </a:r>
          </a:p>
          <a:p>
            <a:r>
              <a:rPr lang="en-US" sz="1200" dirty="0">
                <a:latin typeface="+mn-lt"/>
              </a:rPr>
              <a:t>Maribel Juarez</a:t>
            </a:r>
          </a:p>
          <a:p>
            <a:r>
              <a:rPr lang="en-US" sz="1200" dirty="0">
                <a:latin typeface="+mn-lt"/>
              </a:rPr>
              <a:t>Marya </a:t>
            </a:r>
            <a:r>
              <a:rPr lang="en-US" sz="1200" dirty="0" err="1">
                <a:latin typeface="+mn-lt"/>
              </a:rPr>
              <a:t>Zlatnick</a:t>
            </a:r>
            <a:endParaRPr lang="en-US" sz="1200" dirty="0">
              <a:latin typeface="+mn-lt"/>
            </a:endParaRPr>
          </a:p>
          <a:p>
            <a:r>
              <a:rPr lang="en-US" sz="1200" dirty="0">
                <a:latin typeface="+mn-lt"/>
              </a:rPr>
              <a:t>Max Aung</a:t>
            </a:r>
          </a:p>
          <a:p>
            <a:r>
              <a:rPr lang="en-US" sz="1200" dirty="0">
                <a:latin typeface="+mn-lt"/>
              </a:rPr>
              <a:t>Rachel Morello-Frosch</a:t>
            </a:r>
          </a:p>
          <a:p>
            <a:r>
              <a:rPr lang="en-US" sz="1200" dirty="0">
                <a:latin typeface="+mn-lt"/>
              </a:rPr>
              <a:t>Susan Lamontagne</a:t>
            </a:r>
          </a:p>
          <a:p>
            <a:r>
              <a:rPr lang="en-US" sz="1200" dirty="0">
                <a:latin typeface="+mn-lt"/>
              </a:rPr>
              <a:t>Swati Rayasam</a:t>
            </a:r>
          </a:p>
          <a:p>
            <a:r>
              <a:rPr lang="en-US" sz="1200" dirty="0">
                <a:latin typeface="+mn-lt"/>
              </a:rPr>
              <a:t>Tali Felson</a:t>
            </a:r>
          </a:p>
          <a:p>
            <a:endParaRPr lang="en-US" sz="1200" dirty="0">
              <a:latin typeface="+mn-lt"/>
            </a:endParaRPr>
          </a:p>
          <a:p>
            <a:endParaRPr lang="en-US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934363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PRHE Social Media addresse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3737" y="2744662"/>
            <a:ext cx="6975379" cy="47210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4845842-F4F6-B347-BF85-F69280F3252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541" y="768210"/>
            <a:ext cx="1652360" cy="1652360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3DE9F803-494E-4D9F-AD63-79BF8CFE859B}"/>
              </a:ext>
            </a:extLst>
          </p:cNvPr>
          <p:cNvGrpSpPr/>
          <p:nvPr/>
        </p:nvGrpSpPr>
        <p:grpSpPr>
          <a:xfrm>
            <a:off x="1981201" y="3370224"/>
            <a:ext cx="4835572" cy="427163"/>
            <a:chOff x="1014335" y="3450745"/>
            <a:chExt cx="3561351" cy="413676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FEBF1CD1-06FA-4682-80FF-4AC3766BF393}"/>
                </a:ext>
              </a:extLst>
            </p:cNvPr>
            <p:cNvGrpSpPr/>
            <p:nvPr/>
          </p:nvGrpSpPr>
          <p:grpSpPr>
            <a:xfrm>
              <a:off x="1014335" y="3450745"/>
              <a:ext cx="2162043" cy="380480"/>
              <a:chOff x="1014335" y="3450745"/>
              <a:chExt cx="2162043" cy="380480"/>
            </a:xfrm>
          </p:grpSpPr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713C184B-26B3-41D5-B860-B3BFB751E73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850" t="22226" r="16697" b="22480"/>
              <a:stretch/>
            </p:blipFill>
            <p:spPr>
              <a:xfrm>
                <a:off x="1014335" y="3450745"/>
                <a:ext cx="389262" cy="328841"/>
              </a:xfrm>
              <a:prstGeom prst="rect">
                <a:avLst/>
              </a:prstGeom>
            </p:spPr>
          </p:pic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C43C04B0-2B44-47AC-B929-6B9875CDBCE8}"/>
                  </a:ext>
                </a:extLst>
              </p:cNvPr>
              <p:cNvSpPr txBox="1"/>
              <p:nvPr/>
            </p:nvSpPr>
            <p:spPr>
              <a:xfrm>
                <a:off x="1363113" y="3451201"/>
                <a:ext cx="1813265" cy="3800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3429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685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0287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r>
                  <a:rPr lang="en-US" sz="2100" dirty="0">
                    <a:solidFill>
                      <a:schemeClr val="bg2"/>
                    </a:solidFill>
                  </a:rPr>
                  <a:t>@UCSF_EaRTH</a:t>
                </a:r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B85E28BC-0BD0-43C7-8427-60D25019AF62}"/>
                </a:ext>
              </a:extLst>
            </p:cNvPr>
            <p:cNvGrpSpPr/>
            <p:nvPr/>
          </p:nvGrpSpPr>
          <p:grpSpPr>
            <a:xfrm>
              <a:off x="2971219" y="3484397"/>
              <a:ext cx="1604467" cy="380024"/>
              <a:chOff x="3276019" y="3669063"/>
              <a:chExt cx="1604467" cy="380024"/>
            </a:xfrm>
          </p:grpSpPr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459349BE-5616-479E-81F5-FCEFFDB95B5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76019" y="3669063"/>
                <a:ext cx="326724" cy="328230"/>
              </a:xfrm>
              <a:prstGeom prst="rect">
                <a:avLst/>
              </a:prstGeom>
            </p:spPr>
          </p:pic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29CBAF5-25D7-4033-A2A7-84C5D2AF3724}"/>
                  </a:ext>
                </a:extLst>
              </p:cNvPr>
              <p:cNvSpPr txBox="1"/>
              <p:nvPr/>
            </p:nvSpPr>
            <p:spPr>
              <a:xfrm>
                <a:off x="3647129" y="3669063"/>
                <a:ext cx="1233357" cy="3800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3429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685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0287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r>
                  <a:rPr lang="en-US" sz="2100" dirty="0" err="1">
                    <a:solidFill>
                      <a:schemeClr val="bg2"/>
                    </a:solidFill>
                  </a:rPr>
                  <a:t>UCSF.EaRTH</a:t>
                </a:r>
                <a:endParaRPr lang="en-US" sz="2100" dirty="0">
                  <a:solidFill>
                    <a:schemeClr val="bg2"/>
                  </a:solidFill>
                </a:endParaRPr>
              </a:p>
            </p:txBody>
          </p:sp>
        </p:grpSp>
      </p:grpSp>
      <p:sp>
        <p:nvSpPr>
          <p:cNvPr id="16" name="Subtitle 2">
            <a:extLst>
              <a:ext uri="{FF2B5EF4-FFF2-40B4-BE49-F238E27FC236}">
                <a16:creationId xmlns:a16="http://schemas.microsoft.com/office/drawing/2014/main" id="{59B2EDF2-3353-42AE-957F-B191DFEFE272}"/>
              </a:ext>
            </a:extLst>
          </p:cNvPr>
          <p:cNvSpPr txBox="1">
            <a:spLocks/>
          </p:cNvSpPr>
          <p:nvPr/>
        </p:nvSpPr>
        <p:spPr>
          <a:xfrm>
            <a:off x="3249215" y="2333015"/>
            <a:ext cx="6934200" cy="1295400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3429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685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0287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</a:pP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37229B33-C18B-4127-9E29-F7C7EE70B45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3429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685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0287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</a:pPr>
            <a:br>
              <a:rPr lang="en-US" sz="3600" dirty="0">
                <a:solidFill>
                  <a:schemeClr val="bg1"/>
                </a:solidFill>
                <a:latin typeface="Avenir"/>
                <a:cs typeface="Avenir"/>
              </a:rPr>
            </a:br>
            <a:br>
              <a:rPr lang="en-US" sz="3600" dirty="0">
                <a:solidFill>
                  <a:schemeClr val="bg1"/>
                </a:solidFill>
                <a:latin typeface="Avenir"/>
                <a:cs typeface="Avenir"/>
              </a:rPr>
            </a:br>
            <a:br>
              <a:rPr lang="en-US" sz="3600" dirty="0">
                <a:solidFill>
                  <a:schemeClr val="bg1"/>
                </a:solidFill>
                <a:latin typeface="Avenir"/>
                <a:cs typeface="Avenir"/>
              </a:rPr>
            </a:br>
            <a:br>
              <a:rPr lang="en-US" sz="3600" dirty="0">
                <a:solidFill>
                  <a:schemeClr val="bg1"/>
                </a:solidFill>
                <a:latin typeface="Avenir"/>
                <a:cs typeface="Avenir"/>
              </a:rPr>
            </a:br>
            <a:br>
              <a:rPr lang="en-US" sz="3600" dirty="0">
                <a:solidFill>
                  <a:schemeClr val="bg1"/>
                </a:solidFill>
                <a:latin typeface="Avenir"/>
                <a:cs typeface="Avenir"/>
              </a:rPr>
            </a:br>
            <a:br>
              <a:rPr lang="en-US" sz="3600" dirty="0">
                <a:solidFill>
                  <a:schemeClr val="bg1"/>
                </a:solidFill>
                <a:latin typeface="Avenir"/>
                <a:cs typeface="Avenir"/>
              </a:rPr>
            </a:br>
            <a:br>
              <a:rPr lang="en-US" sz="3600" dirty="0">
                <a:solidFill>
                  <a:schemeClr val="bg1"/>
                </a:solidFill>
                <a:latin typeface="Avenir"/>
                <a:cs typeface="Avenir"/>
              </a:rPr>
            </a:br>
            <a:r>
              <a:rPr lang="en-US" sz="3600" dirty="0">
                <a:solidFill>
                  <a:schemeClr val="bg1"/>
                </a:solidFill>
                <a:latin typeface="Avenir"/>
                <a:cs typeface="Avenir"/>
              </a:rPr>
              <a:t>For more information:</a:t>
            </a:r>
          </a:p>
          <a:p>
            <a:pPr algn="ctr">
              <a:spcBef>
                <a:spcPts val="0"/>
              </a:spcBef>
            </a:pPr>
            <a:r>
              <a:rPr lang="en-US" sz="3600" dirty="0">
                <a:solidFill>
                  <a:srgbClr val="FFFFFF"/>
                </a:solidFill>
              </a:rPr>
              <a:t>prhe.ucsf.edu</a:t>
            </a:r>
          </a:p>
          <a:p>
            <a:pPr algn="ctr">
              <a:spcBef>
                <a:spcPts val="0"/>
              </a:spcBef>
            </a:pPr>
            <a:r>
              <a:rPr lang="en-US" sz="3600" dirty="0">
                <a:solidFill>
                  <a:srgbClr val="FFFFFF"/>
                </a:solidFill>
              </a:rPr>
              <a:t> earth.ucsf.edu</a:t>
            </a:r>
          </a:p>
          <a:p>
            <a:pPr algn="ctr">
              <a:spcBef>
                <a:spcPts val="0"/>
              </a:spcBef>
            </a:pPr>
            <a:br>
              <a:rPr lang="en-US" sz="1800" dirty="0">
                <a:solidFill>
                  <a:srgbClr val="FFFFFF"/>
                </a:solidFill>
              </a:rPr>
            </a:br>
            <a:r>
              <a:rPr lang="en-US" sz="1800" dirty="0">
                <a:solidFill>
                  <a:srgbClr val="FFFFFF"/>
                </a:solidFill>
              </a:rPr>
              <a:t>Follow us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F986A38-832F-E3E6-2127-C5D002915F99}"/>
              </a:ext>
            </a:extLst>
          </p:cNvPr>
          <p:cNvSpPr txBox="1"/>
          <p:nvPr/>
        </p:nvSpPr>
        <p:spPr>
          <a:xfrm>
            <a:off x="256787" y="4411585"/>
            <a:ext cx="68580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Woodruff New England Journal of Medicine </a:t>
            </a:r>
            <a:r>
              <a:rPr lang="en-US" sz="1600" dirty="0">
                <a:hlinkClick r:id="rId7"/>
              </a:rPr>
              <a:t>Volume 390 • Number 10 • March 7, 2024</a:t>
            </a:r>
            <a:r>
              <a:rPr lang="en-US" sz="1600" dirty="0"/>
              <a:t> Pages: 922-933</a:t>
            </a:r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608106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19DCB5-9CFE-641A-C5D7-D44A87F28F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82593FD8-B581-2457-BA3E-7222CC6609D6}"/>
              </a:ext>
            </a:extLst>
          </p:cNvPr>
          <p:cNvSpPr/>
          <p:nvPr/>
        </p:nvSpPr>
        <p:spPr>
          <a:xfrm>
            <a:off x="2933399" y="1850438"/>
            <a:ext cx="2956219" cy="1012625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AU" sz="1350"/>
          </a:p>
        </p:txBody>
      </p:sp>
      <p:sp>
        <p:nvSpPr>
          <p:cNvPr id="4099" name="TextBox 4">
            <a:extLst>
              <a:ext uri="{FF2B5EF4-FFF2-40B4-BE49-F238E27FC236}">
                <a16:creationId xmlns:a16="http://schemas.microsoft.com/office/drawing/2014/main" id="{D4AD2F39-2793-7B5E-5DF1-12C5F00495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00" y="2114326"/>
            <a:ext cx="5682529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n-AU" sz="2200" dirty="0">
                <a:latin typeface="+mj-lt"/>
                <a:cs typeface="Calibri" panose="020F0502020204030204" pitchFamily="34" charset="0"/>
              </a:rPr>
              <a:t>Industrial Epidemics</a:t>
            </a:r>
          </a:p>
        </p:txBody>
      </p:sp>
      <p:sp>
        <p:nvSpPr>
          <p:cNvPr id="4100" name="TextBox 5">
            <a:extLst>
              <a:ext uri="{FF2B5EF4-FFF2-40B4-BE49-F238E27FC236}">
                <a16:creationId xmlns:a16="http://schemas.microsoft.com/office/drawing/2014/main" id="{9865755C-BF8B-CBE9-50B8-27125BDF4D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281" y="4854064"/>
            <a:ext cx="4512451" cy="330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AU" sz="750" dirty="0">
                <a:latin typeface="Avenir Book" panose="02000503020000020003"/>
                <a:cs typeface="Arial" pitchFamily="34" charset="0"/>
              </a:rPr>
              <a:t>Moodie R, </a:t>
            </a:r>
            <a:r>
              <a:rPr lang="en-AU" sz="750" dirty="0" err="1">
                <a:latin typeface="Avenir Book" panose="02000503020000020003"/>
                <a:cs typeface="Arial" pitchFamily="34" charset="0"/>
              </a:rPr>
              <a:t>Stuckler</a:t>
            </a:r>
            <a:r>
              <a:rPr lang="en-AU" sz="750" dirty="0">
                <a:latin typeface="Avenir Book" panose="02000503020000020003"/>
                <a:cs typeface="Arial" pitchFamily="34" charset="0"/>
              </a:rPr>
              <a:t> D, Monteiro C et al. (2013Lancet 381, 670-679.</a:t>
            </a:r>
          </a:p>
          <a:p>
            <a:pPr eaLnBrk="1" hangingPunct="1"/>
            <a:r>
              <a:rPr lang="da-DK" sz="800" b="0" i="0" dirty="0">
                <a:effectLst/>
                <a:latin typeface="Slack-Lato"/>
              </a:rPr>
              <a:t>Gilmore et al. Lancet 2023 PMID: 36966782</a:t>
            </a:r>
            <a:endParaRPr lang="en-AU" sz="750" dirty="0">
              <a:latin typeface="Avenir Book" panose="02000503020000020003"/>
              <a:cs typeface="Arial" pitchFamily="34" charset="0"/>
            </a:endParaRPr>
          </a:p>
        </p:txBody>
      </p:sp>
      <p:pic>
        <p:nvPicPr>
          <p:cNvPr id="4101" name="Picture 2">
            <a:extLst>
              <a:ext uri="{FF2B5EF4-FFF2-40B4-BE49-F238E27FC236}">
                <a16:creationId xmlns:a16="http://schemas.microsoft.com/office/drawing/2014/main" id="{0D83278C-7C30-08E7-CE52-45799AE9EE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354" y="420108"/>
            <a:ext cx="1266215" cy="840441"/>
          </a:xfrm>
          <a:prstGeom prst="ellips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3">
            <a:extLst>
              <a:ext uri="{FF2B5EF4-FFF2-40B4-BE49-F238E27FC236}">
                <a16:creationId xmlns:a16="http://schemas.microsoft.com/office/drawing/2014/main" id="{327331E5-218C-2D64-0606-64CD05013F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8725" y="821681"/>
            <a:ext cx="1266215" cy="840441"/>
          </a:xfrm>
          <a:prstGeom prst="ellips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4">
            <a:extLst>
              <a:ext uri="{FF2B5EF4-FFF2-40B4-BE49-F238E27FC236}">
                <a16:creationId xmlns:a16="http://schemas.microsoft.com/office/drawing/2014/main" id="{CAE1C292-E9B2-6AD6-5FCF-AFEC88B799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6222" y="3073265"/>
            <a:ext cx="1264418" cy="819292"/>
          </a:xfrm>
          <a:prstGeom prst="ellips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4" name="Picture 5">
            <a:extLst>
              <a:ext uri="{FF2B5EF4-FFF2-40B4-BE49-F238E27FC236}">
                <a16:creationId xmlns:a16="http://schemas.microsoft.com/office/drawing/2014/main" id="{6845F376-CF55-89B1-B288-0D1C047F42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4105" y="812969"/>
            <a:ext cx="1266215" cy="843089"/>
          </a:xfrm>
          <a:prstGeom prst="ellips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5" name="Picture 8">
            <a:extLst>
              <a:ext uri="{FF2B5EF4-FFF2-40B4-BE49-F238E27FC236}">
                <a16:creationId xmlns:a16="http://schemas.microsoft.com/office/drawing/2014/main" id="{783CB825-91CB-A78E-A3F1-DC62DC6791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2135" y="3429278"/>
            <a:ext cx="1338748" cy="898747"/>
          </a:xfrm>
          <a:prstGeom prst="ellips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6" name="Picture 2">
            <a:extLst>
              <a:ext uri="{FF2B5EF4-FFF2-40B4-BE49-F238E27FC236}">
                <a16:creationId xmlns:a16="http://schemas.microsoft.com/office/drawing/2014/main" id="{2E8B66EF-A2C6-F504-F53F-54F1032BA9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4105" y="3067050"/>
            <a:ext cx="1283495" cy="901545"/>
          </a:xfrm>
          <a:prstGeom prst="ellips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AC271A6-BC12-7578-7F13-E42F66084FDB}"/>
              </a:ext>
            </a:extLst>
          </p:cNvPr>
          <p:cNvCxnSpPr>
            <a:cxnSpLocks/>
            <a:stCxn id="4" idx="3"/>
            <a:endCxn id="4103" idx="7"/>
          </p:cNvCxnSpPr>
          <p:nvPr/>
        </p:nvCxnSpPr>
        <p:spPr>
          <a:xfrm flipH="1">
            <a:off x="2395470" y="2714768"/>
            <a:ext cx="970857" cy="4784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678C4BA-1688-77E5-DD65-E0D24169FE4A}"/>
              </a:ext>
            </a:extLst>
          </p:cNvPr>
          <p:cNvCxnSpPr>
            <a:cxnSpLocks/>
            <a:stCxn id="4" idx="4"/>
            <a:endCxn id="4105" idx="0"/>
          </p:cNvCxnSpPr>
          <p:nvPr/>
        </p:nvCxnSpPr>
        <p:spPr>
          <a:xfrm>
            <a:off x="4411509" y="2863063"/>
            <a:ext cx="0" cy="56621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8679B0C-F723-592F-DB25-09B81CFC8F5F}"/>
              </a:ext>
            </a:extLst>
          </p:cNvPr>
          <p:cNvCxnSpPr>
            <a:cxnSpLocks/>
            <a:stCxn id="4" idx="5"/>
            <a:endCxn id="4106" idx="1"/>
          </p:cNvCxnSpPr>
          <p:nvPr/>
        </p:nvCxnSpPr>
        <p:spPr>
          <a:xfrm>
            <a:off x="5456690" y="2714768"/>
            <a:ext cx="915378" cy="48431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37AC54A-0595-FFD6-0646-97D21EF54879}"/>
              </a:ext>
            </a:extLst>
          </p:cNvPr>
          <p:cNvCxnSpPr>
            <a:cxnSpLocks/>
            <a:stCxn id="4" idx="7"/>
            <a:endCxn id="4104" idx="3"/>
          </p:cNvCxnSpPr>
          <p:nvPr/>
        </p:nvCxnSpPr>
        <p:spPr>
          <a:xfrm flipV="1">
            <a:off x="5456690" y="1532590"/>
            <a:ext cx="912848" cy="4661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15BC0E0C-3E21-517F-B905-557C0A0789DA}"/>
              </a:ext>
            </a:extLst>
          </p:cNvPr>
          <p:cNvCxnSpPr>
            <a:cxnSpLocks/>
            <a:stCxn id="4101" idx="4"/>
            <a:endCxn id="4" idx="0"/>
          </p:cNvCxnSpPr>
          <p:nvPr/>
        </p:nvCxnSpPr>
        <p:spPr>
          <a:xfrm flipH="1">
            <a:off x="4411509" y="1260549"/>
            <a:ext cx="953" cy="5898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36B2FDF3-E6C3-7B46-C1ED-BF5CEE75F1AB}"/>
              </a:ext>
            </a:extLst>
          </p:cNvPr>
          <p:cNvCxnSpPr>
            <a:cxnSpLocks/>
            <a:stCxn id="4" idx="1"/>
            <a:endCxn id="4102" idx="5"/>
          </p:cNvCxnSpPr>
          <p:nvPr/>
        </p:nvCxnSpPr>
        <p:spPr>
          <a:xfrm flipH="1" flipV="1">
            <a:off x="2309507" y="1539042"/>
            <a:ext cx="1056820" cy="45969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9A3360E2-9C15-9CC2-A1D4-3A8EC098AE73}"/>
              </a:ext>
            </a:extLst>
          </p:cNvPr>
          <p:cNvSpPr txBox="1"/>
          <p:nvPr/>
        </p:nvSpPr>
        <p:spPr bwMode="auto">
          <a:xfrm>
            <a:off x="245252" y="4280225"/>
            <a:ext cx="8839199" cy="553998"/>
          </a:xfrm>
          <a:prstGeom prst="rect">
            <a:avLst/>
          </a:prstGeom>
          <a:solidFill>
            <a:schemeClr val="accent1">
              <a:lumMod val="50000"/>
            </a:schemeClr>
          </a:solidFill>
          <a:ln w="19050" algn="ctr">
            <a:noFill/>
            <a:miter lim="800000"/>
            <a:headEnd/>
            <a:tailEnd/>
          </a:ln>
        </p:spPr>
        <p:txBody>
          <a:bodyPr wrap="square" lIns="0" tIns="0" rIns="0" bIns="0" rtlCol="0">
            <a:spAutoFit/>
          </a:bodyPr>
          <a:lstStyle/>
          <a:p>
            <a:r>
              <a:rPr lang="en-US" b="0" i="0" dirty="0">
                <a:effectLst/>
                <a:latin typeface="Slack-Lato"/>
              </a:rPr>
              <a:t>Estimated 58% of all premature deaths due to corporate produced risk factors including tobacco, fossil fuel pollution, alcohol, and processed/ultra-processed foods.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59897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4C58D7-2863-4A99-06EE-C9808F696B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16D840A-BA0E-6A7A-20F1-A0340FA522C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231672"/>
            <a:ext cx="9067800" cy="742950"/>
          </a:xfrm>
        </p:spPr>
        <p:txBody>
          <a:bodyPr/>
          <a:lstStyle/>
          <a:p>
            <a:pPr algn="ctr"/>
            <a:r>
              <a:rPr lang="en-US" sz="3600" dirty="0"/>
              <a:t>Industry as the 21st Century Vector of Disease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0BFE91-1930-2999-9921-0E870B0807E8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95738" y="934389"/>
            <a:ext cx="4495800" cy="479425"/>
          </a:xfrm>
        </p:spPr>
        <p:txBody>
          <a:bodyPr>
            <a:noAutofit/>
          </a:bodyPr>
          <a:lstStyle/>
          <a:p>
            <a:r>
              <a:rPr lang="en-US" sz="1800" dirty="0">
                <a:solidFill>
                  <a:schemeClr val="tx1"/>
                </a:solidFill>
              </a:rPr>
              <a:t>1990 Vector of Disease -&gt; communicable Illness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47E2473-95AE-43FB-8E33-047A34EF2CCD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271140" y="1514241"/>
            <a:ext cx="4495799" cy="2266847"/>
          </a:xfrm>
        </p:spPr>
        <p:txBody>
          <a:bodyPr>
            <a:normAutofit/>
          </a:bodyPr>
          <a:lstStyle/>
          <a:p>
            <a:r>
              <a:rPr lang="en-US" sz="1800" dirty="0"/>
              <a:t>Disease</a:t>
            </a:r>
            <a:r>
              <a:rPr lang="en-US" sz="1600" dirty="0"/>
              <a:t> </a:t>
            </a:r>
            <a:r>
              <a:rPr lang="en-US" sz="1800" dirty="0"/>
              <a:t>Vector</a:t>
            </a:r>
            <a:endParaRPr lang="en-US" sz="1600" dirty="0"/>
          </a:p>
          <a:p>
            <a:pPr lvl="1"/>
            <a:r>
              <a:rPr lang="en-US" sz="1600" dirty="0"/>
              <a:t>Living organism that carries and transmits an infectious pathogen  to another living organism.</a:t>
            </a:r>
          </a:p>
          <a:p>
            <a:pPr lvl="1"/>
            <a:r>
              <a:rPr lang="en-US" sz="1600" dirty="0"/>
              <a:t>Vectors are bloodsucking</a:t>
            </a:r>
            <a:endParaRPr lang="en-US" sz="1800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39FDBC0-1309-73DC-EEA9-BD5EE650552F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4766939" y="892657"/>
            <a:ext cx="4566894" cy="479425"/>
          </a:xfrm>
        </p:spPr>
        <p:txBody>
          <a:bodyPr>
            <a:noAutofit/>
          </a:bodyPr>
          <a:lstStyle/>
          <a:p>
            <a:r>
              <a:rPr lang="en-US" sz="1800" dirty="0">
                <a:solidFill>
                  <a:schemeClr val="tx1"/>
                </a:solidFill>
              </a:rPr>
              <a:t>2024 Vector of Disease -&gt; noncommunicable/chronic illness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49BE956-2BD4-A847-5426-11A36F39150D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4766939" y="1527669"/>
            <a:ext cx="3932237" cy="2963863"/>
          </a:xfrm>
        </p:spPr>
        <p:txBody>
          <a:bodyPr>
            <a:normAutofit/>
          </a:bodyPr>
          <a:lstStyle/>
          <a:p>
            <a:r>
              <a:rPr lang="en-US" sz="1800" dirty="0"/>
              <a:t>Disease vector</a:t>
            </a:r>
          </a:p>
          <a:p>
            <a:pPr lvl="1"/>
            <a:r>
              <a:rPr lang="en-US" sz="1600" dirty="0"/>
              <a:t>Corporate organism that transmits toxic environmental exposures</a:t>
            </a:r>
          </a:p>
          <a:p>
            <a:pPr lvl="1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5FE2723-C0BA-88DA-7C00-923E6EC22524}"/>
              </a:ext>
            </a:extLst>
          </p:cNvPr>
          <p:cNvSpPr txBox="1"/>
          <p:nvPr/>
        </p:nvSpPr>
        <p:spPr>
          <a:xfrm>
            <a:off x="190500" y="4544832"/>
            <a:ext cx="8686800" cy="584775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lvl="0"/>
            <a:r>
              <a:rPr lang="en-US" sz="16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Increase in noncommunicable/chronic disease is a manifestation of a global economic system that</a:t>
            </a:r>
            <a:r>
              <a:rPr lang="en-US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prioritizes wealth creation over health creation. </a:t>
            </a:r>
          </a:p>
        </p:txBody>
      </p:sp>
      <p:pic>
        <p:nvPicPr>
          <p:cNvPr id="8" name="Picture 7" descr="A close-up of a bug&#10;&#10;Description automatically generated">
            <a:extLst>
              <a:ext uri="{FF2B5EF4-FFF2-40B4-BE49-F238E27FC236}">
                <a16:creationId xmlns:a16="http://schemas.microsoft.com/office/drawing/2014/main" id="{5BC71ABB-FCB2-47FA-8069-87CD9759896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840" y="3409950"/>
            <a:ext cx="1600199" cy="1200149"/>
          </a:xfrm>
          <a:prstGeom prst="rect">
            <a:avLst/>
          </a:prstGeom>
        </p:spPr>
      </p:pic>
      <p:pic>
        <p:nvPicPr>
          <p:cNvPr id="11" name="Picture 10" descr="A clown holding a sandwich&#10;&#10;Description automatically generated">
            <a:extLst>
              <a:ext uri="{FF2B5EF4-FFF2-40B4-BE49-F238E27FC236}">
                <a16:creationId xmlns:a16="http://schemas.microsoft.com/office/drawing/2014/main" id="{E6040588-5CDA-1286-0D97-9CC22AD650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9470" y="3096150"/>
            <a:ext cx="2481262" cy="1395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03315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build="p"/>
      <p:bldP spid="6" grpId="0" build="p"/>
      <p:bldP spid="7" grpId="0" build="p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14801" y="2343150"/>
            <a:ext cx="1385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350" dirty="0"/>
          </a:p>
        </p:txBody>
      </p:sp>
      <p:pic>
        <p:nvPicPr>
          <p:cNvPr id="5" name="Picture 5" descr="Logo&#10;&#10;Description automatically generated">
            <a:extLst>
              <a:ext uri="{FF2B5EF4-FFF2-40B4-BE49-F238E27FC236}">
                <a16:creationId xmlns:a16="http://schemas.microsoft.com/office/drawing/2014/main" id="{86DB798D-5003-4F63-9C55-AB56F4D761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3349" y="1101426"/>
            <a:ext cx="3282985" cy="114494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264BD9C-B39B-4573-9A50-287D51F06EFC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143000" y="1156420"/>
            <a:ext cx="3305556" cy="112013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C59AC50-7BB5-4AA0-A6FB-13328F2686CE}"/>
              </a:ext>
            </a:extLst>
          </p:cNvPr>
          <p:cNvSpPr txBox="1"/>
          <p:nvPr/>
        </p:nvSpPr>
        <p:spPr>
          <a:xfrm>
            <a:off x="1527339" y="3053106"/>
            <a:ext cx="5842434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FontTx/>
              <a:buNone/>
            </a:pPr>
            <a:r>
              <a:rPr lang="en-US" sz="1500" dirty="0"/>
              <a:t>H</a:t>
            </a:r>
            <a:r>
              <a:rPr lang="en-US" sz="1500" dirty="0">
                <a:latin typeface="+mn-lt"/>
              </a:rPr>
              <a:t>ealthier Environments for Healthier People</a:t>
            </a:r>
          </a:p>
          <a:p>
            <a:pPr algn="ctr">
              <a:buFontTx/>
              <a:buNone/>
            </a:pPr>
            <a:r>
              <a:rPr lang="en-US" sz="1500" dirty="0">
                <a:latin typeface="+mn-lt"/>
              </a:rPr>
              <a:t> </a:t>
            </a:r>
            <a:r>
              <a:rPr lang="en-US" sz="1500" dirty="0"/>
              <a:t>Targeted Research * Improved Clinical Care * Just Public Policy</a:t>
            </a:r>
            <a:endParaRPr lang="en-US" sz="1500" dirty="0">
              <a:latin typeface="+mn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3BA6DEB-E9B5-80AC-C496-ED8C90079CDA}"/>
              </a:ext>
            </a:extLst>
          </p:cNvPr>
          <p:cNvSpPr txBox="1"/>
          <p:nvPr/>
        </p:nvSpPr>
        <p:spPr>
          <a:xfrm>
            <a:off x="3716433" y="4042074"/>
            <a:ext cx="306536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Nothing to Declare</a:t>
            </a:r>
          </a:p>
        </p:txBody>
      </p:sp>
    </p:spTree>
    <p:extLst>
      <p:ext uri="{BB962C8B-B14F-4D97-AF65-F5344CB8AC3E}">
        <p14:creationId xmlns:p14="http://schemas.microsoft.com/office/powerpoint/2010/main" val="18487337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7E7C8A-7244-5546-A0F7-84CA830FC16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-33099" y="294438"/>
            <a:ext cx="8458200" cy="568325"/>
          </a:xfrm>
        </p:spPr>
        <p:txBody>
          <a:bodyPr>
            <a:noAutofit/>
          </a:bodyPr>
          <a:lstStyle/>
          <a:p>
            <a:r>
              <a:rPr lang="en-US" altLang="en-US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Building the foundation for action</a:t>
            </a:r>
            <a:endParaRPr lang="en-US" sz="32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FAB9C8D-7D5B-40DF-9EF5-2791F3554C61}"/>
              </a:ext>
            </a:extLst>
          </p:cNvPr>
          <p:cNvSpPr txBox="1"/>
          <p:nvPr/>
        </p:nvSpPr>
        <p:spPr>
          <a:xfrm>
            <a:off x="6465353" y="2430601"/>
            <a:ext cx="715938" cy="276999"/>
          </a:xfrm>
          <a:prstGeom prst="rect">
            <a:avLst/>
          </a:prstGeom>
          <a:noFill/>
          <a:ln>
            <a:noFill/>
          </a:ln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350" b="1" dirty="0">
                <a:solidFill>
                  <a:srgbClr val="FF0000"/>
                </a:solidFill>
                <a:latin typeface="Avenir Book"/>
              </a:rPr>
              <a:t>2021</a:t>
            </a:r>
            <a:endParaRPr lang="en-US" sz="1350" dirty="0">
              <a:solidFill>
                <a:srgbClr val="FF0000"/>
              </a:solidFill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DCCEC9B7-1CE6-F94D-8E1F-F4D70F652BF1}"/>
              </a:ext>
            </a:extLst>
          </p:cNvPr>
          <p:cNvSpPr/>
          <p:nvPr/>
        </p:nvSpPr>
        <p:spPr>
          <a:xfrm>
            <a:off x="316798" y="2814248"/>
            <a:ext cx="111949" cy="91827"/>
          </a:xfrm>
          <a:prstGeom prst="ellipse">
            <a:avLst/>
          </a:prstGeom>
          <a:solidFill>
            <a:srgbClr val="E888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>
              <a:solidFill>
                <a:srgbClr val="FF9300"/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FFDF9EBA-7280-7A41-8C8D-93762BF06FB2}"/>
              </a:ext>
            </a:extLst>
          </p:cNvPr>
          <p:cNvSpPr/>
          <p:nvPr/>
        </p:nvSpPr>
        <p:spPr>
          <a:xfrm>
            <a:off x="2531477" y="2804160"/>
            <a:ext cx="111949" cy="91827"/>
          </a:xfrm>
          <a:prstGeom prst="ellipse">
            <a:avLst/>
          </a:prstGeom>
          <a:solidFill>
            <a:srgbClr val="4E8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0E6B71CA-D1A7-4679-9D4F-903001373935}"/>
              </a:ext>
            </a:extLst>
          </p:cNvPr>
          <p:cNvGrpSpPr/>
          <p:nvPr/>
        </p:nvGrpSpPr>
        <p:grpSpPr>
          <a:xfrm>
            <a:off x="152400" y="1226869"/>
            <a:ext cx="6650982" cy="3034353"/>
            <a:chOff x="630468" y="939805"/>
            <a:chExt cx="6872477" cy="3822539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9FE5580A-B837-6B48-ADFB-CCC56AC4C1B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30468" y="2797879"/>
              <a:ext cx="6745547" cy="49459"/>
            </a:xfrm>
            <a:prstGeom prst="line">
              <a:avLst/>
            </a:prstGeom>
            <a:ln w="25400">
              <a:solidFill>
                <a:schemeClr val="accent5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0188991B-7543-D94B-A30E-E022E396E04E}"/>
                </a:ext>
              </a:extLst>
            </p:cNvPr>
            <p:cNvSpPr/>
            <p:nvPr/>
          </p:nvSpPr>
          <p:spPr>
            <a:xfrm>
              <a:off x="4469599" y="2736084"/>
              <a:ext cx="115677" cy="115678"/>
            </a:xfrm>
            <a:prstGeom prst="ellipse">
              <a:avLst/>
            </a:prstGeom>
            <a:solidFill>
              <a:srgbClr val="0118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/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3C397BEC-B5C7-E046-AEAA-786A050F7910}"/>
                </a:ext>
              </a:extLst>
            </p:cNvPr>
            <p:cNvGrpSpPr/>
            <p:nvPr/>
          </p:nvGrpSpPr>
          <p:grpSpPr>
            <a:xfrm>
              <a:off x="1142670" y="2300285"/>
              <a:ext cx="1057777" cy="2462059"/>
              <a:chOff x="153658" y="2775061"/>
              <a:chExt cx="1410369" cy="3282745"/>
            </a:xfrm>
          </p:grpSpPr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9BBE7DD4-CFD6-CF43-AE77-3D14402FF3DE}"/>
                  </a:ext>
                </a:extLst>
              </p:cNvPr>
              <p:cNvSpPr/>
              <p:nvPr/>
            </p:nvSpPr>
            <p:spPr>
              <a:xfrm>
                <a:off x="785732" y="3350228"/>
                <a:ext cx="154236" cy="154237"/>
              </a:xfrm>
              <a:prstGeom prst="ellipse">
                <a:avLst/>
              </a:prstGeom>
              <a:solidFill>
                <a:srgbClr val="B4422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13"/>
              </a:p>
            </p:txBody>
          </p: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70FA11E6-0C86-AD40-9F6A-43CFBB08B67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59423" y="3427684"/>
                <a:ext cx="0" cy="1843112"/>
              </a:xfrm>
              <a:prstGeom prst="line">
                <a:avLst/>
              </a:prstGeom>
              <a:ln w="19050">
                <a:solidFill>
                  <a:srgbClr val="B4422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3DBF1F13-61F1-3040-ADA7-38B7EA9F8146}"/>
                  </a:ext>
                </a:extLst>
              </p:cNvPr>
              <p:cNvSpPr txBox="1"/>
              <p:nvPr/>
            </p:nvSpPr>
            <p:spPr>
              <a:xfrm>
                <a:off x="427475" y="2775061"/>
                <a:ext cx="978046" cy="53347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350" b="1" dirty="0">
                    <a:solidFill>
                      <a:srgbClr val="B4422D"/>
                    </a:solidFill>
                    <a:latin typeface="Avenir Book" panose="02000503020000020003" pitchFamily="2" charset="0"/>
                  </a:rPr>
                  <a:t>2009</a:t>
                </a:r>
              </a:p>
            </p:txBody>
          </p: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BFF85F1F-01D7-4744-A7EC-F1334A52CC3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53658" y="5270796"/>
                <a:ext cx="1399508" cy="0"/>
              </a:xfrm>
              <a:prstGeom prst="line">
                <a:avLst/>
              </a:prstGeom>
              <a:ln w="15875">
                <a:solidFill>
                  <a:srgbClr val="B4422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2F0FC7E7-9EA3-DB49-A5D4-C453B4A8F83E}"/>
                  </a:ext>
                </a:extLst>
              </p:cNvPr>
              <p:cNvSpPr txBox="1"/>
              <p:nvPr/>
            </p:nvSpPr>
            <p:spPr>
              <a:xfrm>
                <a:off x="164518" y="5285326"/>
                <a:ext cx="1399509" cy="7724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900" dirty="0">
                    <a:solidFill>
                      <a:schemeClr val="accent5">
                        <a:lumMod val="10000"/>
                      </a:schemeClr>
                    </a:solidFill>
                    <a:latin typeface="Avenir Book" panose="02000503020000020003" pitchFamily="2" charset="0"/>
                  </a:rPr>
                  <a:t>Navigation Guide Systematic Review Method Conceived</a:t>
                </a:r>
              </a:p>
            </p:txBody>
          </p:sp>
          <p:sp>
            <p:nvSpPr>
              <p:cNvPr id="38" name="Arc 37">
                <a:extLst>
                  <a:ext uri="{FF2B5EF4-FFF2-40B4-BE49-F238E27FC236}">
                    <a16:creationId xmlns:a16="http://schemas.microsoft.com/office/drawing/2014/main" id="{4D39F9D5-8D62-DF46-AA56-B453EA91F3C9}"/>
                  </a:ext>
                </a:extLst>
              </p:cNvPr>
              <p:cNvSpPr/>
              <p:nvPr/>
            </p:nvSpPr>
            <p:spPr>
              <a:xfrm rot="3877179">
                <a:off x="635513" y="3199500"/>
                <a:ext cx="457200" cy="457200"/>
              </a:xfrm>
              <a:prstGeom prst="arc">
                <a:avLst>
                  <a:gd name="adj1" fmla="val 2927978"/>
                  <a:gd name="adj2" fmla="val 0"/>
                </a:avLst>
              </a:prstGeom>
              <a:ln w="19050">
                <a:solidFill>
                  <a:schemeClr val="accent5">
                    <a:lumMod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013"/>
              </a:p>
            </p:txBody>
          </p: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C0FA7F81-11DF-7643-8DF0-9AD5C726C929}"/>
                </a:ext>
              </a:extLst>
            </p:cNvPr>
            <p:cNvGrpSpPr/>
            <p:nvPr/>
          </p:nvGrpSpPr>
          <p:grpSpPr>
            <a:xfrm>
              <a:off x="2869785" y="2329693"/>
              <a:ext cx="1049633" cy="1785491"/>
              <a:chOff x="3859179" y="2809288"/>
              <a:chExt cx="1399511" cy="2380654"/>
            </a:xfrm>
          </p:grpSpPr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0EDC6069-C7BB-9741-BE07-1900AABDB7AD}"/>
                  </a:ext>
                </a:extLst>
              </p:cNvPr>
              <p:cNvSpPr/>
              <p:nvPr/>
            </p:nvSpPr>
            <p:spPr>
              <a:xfrm>
                <a:off x="4494882" y="3350228"/>
                <a:ext cx="154236" cy="154237"/>
              </a:xfrm>
              <a:prstGeom prst="ellipse">
                <a:avLst/>
              </a:prstGeom>
              <a:solidFill>
                <a:srgbClr val="00905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13"/>
              </a:p>
            </p:txBody>
          </p:sp>
          <p:sp>
            <p:nvSpPr>
              <p:cNvPr id="39" name="Arc 38">
                <a:extLst>
                  <a:ext uri="{FF2B5EF4-FFF2-40B4-BE49-F238E27FC236}">
                    <a16:creationId xmlns:a16="http://schemas.microsoft.com/office/drawing/2014/main" id="{DDBACAEA-41F6-8C46-A003-51D04305B811}"/>
                  </a:ext>
                </a:extLst>
              </p:cNvPr>
              <p:cNvSpPr/>
              <p:nvPr/>
            </p:nvSpPr>
            <p:spPr>
              <a:xfrm rot="3824236">
                <a:off x="4348608" y="3202004"/>
                <a:ext cx="457200" cy="457200"/>
              </a:xfrm>
              <a:prstGeom prst="arc">
                <a:avLst>
                  <a:gd name="adj1" fmla="val 2927978"/>
                  <a:gd name="adj2" fmla="val 0"/>
                </a:avLst>
              </a:prstGeom>
              <a:ln w="19050">
                <a:solidFill>
                  <a:schemeClr val="accent5">
                    <a:lumMod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013"/>
              </a:p>
            </p:txBody>
          </p:sp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9999550B-D38C-1340-BD3D-7E7F4A1F2F2C}"/>
                  </a:ext>
                </a:extLst>
              </p:cNvPr>
              <p:cNvSpPr txBox="1"/>
              <p:nvPr/>
            </p:nvSpPr>
            <p:spPr>
              <a:xfrm>
                <a:off x="4132139" y="2809288"/>
                <a:ext cx="978046" cy="53347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350" b="1" dirty="0">
                    <a:solidFill>
                      <a:srgbClr val="009051"/>
                    </a:solidFill>
                    <a:latin typeface="Avenir Book" panose="02000503020000020003" pitchFamily="2" charset="0"/>
                  </a:rPr>
                  <a:t>2013</a:t>
                </a:r>
              </a:p>
            </p:txBody>
          </p:sp>
          <p:cxnSp>
            <p:nvCxnSpPr>
              <p:cNvPr id="42" name="Straight Connector 41">
                <a:extLst>
                  <a:ext uri="{FF2B5EF4-FFF2-40B4-BE49-F238E27FC236}">
                    <a16:creationId xmlns:a16="http://schemas.microsoft.com/office/drawing/2014/main" id="{D73160DC-A85A-ED43-8100-0A98D8716A3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567514" y="3350226"/>
                <a:ext cx="0" cy="988947"/>
              </a:xfrm>
              <a:prstGeom prst="line">
                <a:avLst/>
              </a:prstGeom>
              <a:ln w="19050">
                <a:solidFill>
                  <a:srgbClr val="00905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>
                <a:extLst>
                  <a:ext uri="{FF2B5EF4-FFF2-40B4-BE49-F238E27FC236}">
                    <a16:creationId xmlns:a16="http://schemas.microsoft.com/office/drawing/2014/main" id="{6F8ED0CD-E3EB-6741-A0F9-90C45F8A13F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859182" y="4330611"/>
                <a:ext cx="1399508" cy="0"/>
              </a:xfrm>
              <a:prstGeom prst="line">
                <a:avLst/>
              </a:prstGeom>
              <a:ln w="19050">
                <a:solidFill>
                  <a:srgbClr val="00905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6AA52FEB-DFC1-5444-B235-4612AA19926A}"/>
                  </a:ext>
                </a:extLst>
              </p:cNvPr>
              <p:cNvSpPr txBox="1"/>
              <p:nvPr/>
            </p:nvSpPr>
            <p:spPr>
              <a:xfrm>
                <a:off x="3859179" y="4417462"/>
                <a:ext cx="1399507" cy="7724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900" dirty="0">
                    <a:solidFill>
                      <a:schemeClr val="accent5">
                        <a:lumMod val="10000"/>
                      </a:schemeClr>
                    </a:solidFill>
                    <a:latin typeface="Avenir Book" panose="02000503020000020003" pitchFamily="2" charset="0"/>
                  </a:rPr>
                  <a:t>ACOG Committee opinion</a:t>
                </a:r>
              </a:p>
              <a:p>
                <a:pPr algn="ctr"/>
                <a:r>
                  <a:rPr lang="en-US" sz="900" dirty="0">
                    <a:solidFill>
                      <a:schemeClr val="accent5">
                        <a:lumMod val="10000"/>
                      </a:schemeClr>
                    </a:solidFill>
                    <a:latin typeface="Avenir Book" panose="02000503020000020003" pitchFamily="2" charset="0"/>
                  </a:rPr>
                  <a:t>Env </a:t>
                </a:r>
                <a:r>
                  <a:rPr lang="en-US" sz="900" dirty="0" err="1">
                    <a:solidFill>
                      <a:schemeClr val="accent5">
                        <a:lumMod val="10000"/>
                      </a:schemeClr>
                    </a:solidFill>
                    <a:latin typeface="Avenir Book" panose="02000503020000020003" pitchFamily="2" charset="0"/>
                  </a:rPr>
                  <a:t>Repr</a:t>
                </a:r>
                <a:r>
                  <a:rPr lang="en-US" sz="900" dirty="0">
                    <a:solidFill>
                      <a:schemeClr val="accent5">
                        <a:lumMod val="10000"/>
                      </a:schemeClr>
                    </a:solidFill>
                    <a:latin typeface="Avenir Book" panose="02000503020000020003" pitchFamily="2" charset="0"/>
                  </a:rPr>
                  <a:t> Health</a:t>
                </a:r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2D0C18CB-3ABE-144F-8D95-E9E95152880A}"/>
                </a:ext>
              </a:extLst>
            </p:cNvPr>
            <p:cNvGrpSpPr/>
            <p:nvPr/>
          </p:nvGrpSpPr>
          <p:grpSpPr>
            <a:xfrm>
              <a:off x="1984148" y="2308666"/>
              <a:ext cx="1051198" cy="2229585"/>
              <a:chOff x="2036952" y="2775061"/>
              <a:chExt cx="1401597" cy="2972781"/>
            </a:xfrm>
          </p:grpSpPr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8B99AADB-2AE9-BD4D-8892-2803846EB9F5}"/>
                  </a:ext>
                </a:extLst>
              </p:cNvPr>
              <p:cNvSpPr/>
              <p:nvPr/>
            </p:nvSpPr>
            <p:spPr>
              <a:xfrm>
                <a:off x="2667688" y="3350228"/>
                <a:ext cx="154236" cy="154237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13">
                  <a:solidFill>
                    <a:srgbClr val="FFC000"/>
                  </a:solidFill>
                </a:endParaRPr>
              </a:p>
            </p:txBody>
          </p:sp>
          <p:sp>
            <p:nvSpPr>
              <p:cNvPr id="48" name="Arc 47">
                <a:extLst>
                  <a:ext uri="{FF2B5EF4-FFF2-40B4-BE49-F238E27FC236}">
                    <a16:creationId xmlns:a16="http://schemas.microsoft.com/office/drawing/2014/main" id="{0FBB9876-F174-4C4B-A3BF-AE447AA0A73D}"/>
                  </a:ext>
                </a:extLst>
              </p:cNvPr>
              <p:cNvSpPr/>
              <p:nvPr/>
            </p:nvSpPr>
            <p:spPr>
              <a:xfrm rot="3877179">
                <a:off x="2518403" y="3199500"/>
                <a:ext cx="457200" cy="457200"/>
              </a:xfrm>
              <a:prstGeom prst="arc">
                <a:avLst>
                  <a:gd name="adj1" fmla="val 2927978"/>
                  <a:gd name="adj2" fmla="val 21439352"/>
                </a:avLst>
              </a:prstGeom>
              <a:ln w="19050">
                <a:solidFill>
                  <a:schemeClr val="accent5">
                    <a:lumMod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013"/>
              </a:p>
            </p:txBody>
          </p:sp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401744A0-B014-E849-9534-3D0B3B054348}"/>
                  </a:ext>
                </a:extLst>
              </p:cNvPr>
              <p:cNvSpPr txBox="1"/>
              <p:nvPr/>
            </p:nvSpPr>
            <p:spPr>
              <a:xfrm>
                <a:off x="2357432" y="2775061"/>
                <a:ext cx="978045" cy="53347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350" b="1" dirty="0">
                    <a:solidFill>
                      <a:srgbClr val="FFC000"/>
                    </a:solidFill>
                    <a:latin typeface="Avenir Book" panose="02000503020000020003" pitchFamily="2" charset="0"/>
                  </a:rPr>
                  <a:t>2011</a:t>
                </a:r>
              </a:p>
            </p:txBody>
          </p:sp>
          <p:cxnSp>
            <p:nvCxnSpPr>
              <p:cNvPr id="51" name="Straight Connector 50">
                <a:extLst>
                  <a:ext uri="{FF2B5EF4-FFF2-40B4-BE49-F238E27FC236}">
                    <a16:creationId xmlns:a16="http://schemas.microsoft.com/office/drawing/2014/main" id="{F49ED11F-E960-114D-B5CC-A57894D99C6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744806" y="3427556"/>
                <a:ext cx="0" cy="1384157"/>
              </a:xfrm>
              <a:prstGeom prst="line">
                <a:avLst/>
              </a:prstGeom>
              <a:ln w="1905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>
                <a:extLst>
                  <a:ext uri="{FF2B5EF4-FFF2-40B4-BE49-F238E27FC236}">
                    <a16:creationId xmlns:a16="http://schemas.microsoft.com/office/drawing/2014/main" id="{586B2BBA-DE7E-6649-AD30-F8E650FEA5A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039041" y="4821219"/>
                <a:ext cx="1399508" cy="0"/>
              </a:xfrm>
              <a:prstGeom prst="line">
                <a:avLst/>
              </a:prstGeom>
              <a:ln w="15875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8B3D49D1-3909-0245-8431-44FB8103531C}"/>
                  </a:ext>
                </a:extLst>
              </p:cNvPr>
              <p:cNvSpPr txBox="1"/>
              <p:nvPr/>
            </p:nvSpPr>
            <p:spPr>
              <a:xfrm>
                <a:off x="2036952" y="4845031"/>
                <a:ext cx="1399508" cy="9028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900" dirty="0">
                    <a:solidFill>
                      <a:schemeClr val="accent5">
                        <a:lumMod val="10000"/>
                      </a:schemeClr>
                    </a:solidFill>
                    <a:latin typeface="Avenir Book" panose="02000503020000020003" pitchFamily="2" charset="0"/>
                  </a:rPr>
                  <a:t>Navigation Guide Published</a:t>
                </a:r>
              </a:p>
            </p:txBody>
          </p: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B56E4E64-B4C9-5D4B-B6FC-664F28AF7B71}"/>
                </a:ext>
              </a:extLst>
            </p:cNvPr>
            <p:cNvGrpSpPr/>
            <p:nvPr/>
          </p:nvGrpSpPr>
          <p:grpSpPr>
            <a:xfrm>
              <a:off x="4441309" y="2308666"/>
              <a:ext cx="2996624" cy="1780886"/>
              <a:chOff x="6017412" y="2781889"/>
              <a:chExt cx="3995497" cy="2374518"/>
            </a:xfrm>
          </p:grpSpPr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206ABAD1-0E4D-5742-B124-61A3D2DB8C36}"/>
                  </a:ext>
                </a:extLst>
              </p:cNvPr>
              <p:cNvSpPr/>
              <p:nvPr/>
            </p:nvSpPr>
            <p:spPr>
              <a:xfrm>
                <a:off x="7201028" y="3350982"/>
                <a:ext cx="154236" cy="154237"/>
              </a:xfrm>
              <a:prstGeom prst="ellipse">
                <a:avLst/>
              </a:prstGeom>
              <a:solidFill>
                <a:srgbClr val="521B9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13"/>
              </a:p>
            </p:txBody>
          </p:sp>
          <p:sp>
            <p:nvSpPr>
              <p:cNvPr id="61" name="Arc 60">
                <a:extLst>
                  <a:ext uri="{FF2B5EF4-FFF2-40B4-BE49-F238E27FC236}">
                    <a16:creationId xmlns:a16="http://schemas.microsoft.com/office/drawing/2014/main" id="{6FB1E2B0-D2A8-9B45-98D4-15ADB52E9800}"/>
                  </a:ext>
                </a:extLst>
              </p:cNvPr>
              <p:cNvSpPr/>
              <p:nvPr/>
            </p:nvSpPr>
            <p:spPr>
              <a:xfrm rot="3950186">
                <a:off x="7052167" y="3204817"/>
                <a:ext cx="457200" cy="457200"/>
              </a:xfrm>
              <a:prstGeom prst="arc">
                <a:avLst>
                  <a:gd name="adj1" fmla="val 2927978"/>
                  <a:gd name="adj2" fmla="val 0"/>
                </a:avLst>
              </a:prstGeom>
              <a:ln w="19050">
                <a:solidFill>
                  <a:schemeClr val="accent5">
                    <a:lumMod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013"/>
              </a:p>
            </p:txBody>
          </p:sp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DB1E0ADE-A53E-7745-A244-BD11D3004625}"/>
                  </a:ext>
                </a:extLst>
              </p:cNvPr>
              <p:cNvSpPr txBox="1"/>
              <p:nvPr/>
            </p:nvSpPr>
            <p:spPr>
              <a:xfrm>
                <a:off x="6845060" y="2781889"/>
                <a:ext cx="691361" cy="45646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350" b="1" dirty="0">
                    <a:solidFill>
                      <a:srgbClr val="521B93"/>
                    </a:solidFill>
                    <a:latin typeface="Avenir Book" panose="02000503020000020003" pitchFamily="2" charset="0"/>
                  </a:rPr>
                  <a:t>2015</a:t>
                </a:r>
              </a:p>
            </p:txBody>
          </p:sp>
          <p:cxnSp>
            <p:nvCxnSpPr>
              <p:cNvPr id="63" name="Straight Connector 62">
                <a:extLst>
                  <a:ext uri="{FF2B5EF4-FFF2-40B4-BE49-F238E27FC236}">
                    <a16:creationId xmlns:a16="http://schemas.microsoft.com/office/drawing/2014/main" id="{BA014DA6-91A8-B14D-83B3-0EA73966764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012909" y="3760701"/>
                <a:ext cx="0" cy="73152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>
                <a:extLst>
                  <a:ext uri="{FF2B5EF4-FFF2-40B4-BE49-F238E27FC236}">
                    <a16:creationId xmlns:a16="http://schemas.microsoft.com/office/drawing/2014/main" id="{2BDCF623-C907-8144-B8EC-998BF4A1CED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219825" y="4154388"/>
                <a:ext cx="2146300" cy="7197"/>
              </a:xfrm>
              <a:prstGeom prst="line">
                <a:avLst/>
              </a:prstGeom>
              <a:ln w="19050">
                <a:solidFill>
                  <a:srgbClr val="521B9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4DB24A37-8C0D-954E-BE0E-D53116413990}"/>
                  </a:ext>
                </a:extLst>
              </p:cNvPr>
              <p:cNvSpPr txBox="1"/>
              <p:nvPr/>
            </p:nvSpPr>
            <p:spPr>
              <a:xfrm>
                <a:off x="6017412" y="4173248"/>
                <a:ext cx="2558552" cy="9831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900" dirty="0">
                    <a:solidFill>
                      <a:schemeClr val="accent5">
                        <a:lumMod val="10000"/>
                      </a:schemeClr>
                    </a:solidFill>
                    <a:latin typeface="Avenir Book" panose="02000503020000020003" pitchFamily="2" charset="0"/>
                  </a:rPr>
                  <a:t>FIGO opinion</a:t>
                </a:r>
              </a:p>
              <a:p>
                <a:pPr algn="ctr"/>
                <a:r>
                  <a:rPr lang="en-US" sz="900" dirty="0">
                    <a:solidFill>
                      <a:schemeClr val="accent5">
                        <a:lumMod val="10000"/>
                      </a:schemeClr>
                    </a:solidFill>
                    <a:latin typeface="Avenir Book" panose="02000503020000020003" pitchFamily="2" charset="0"/>
                  </a:rPr>
                  <a:t>Env Repro Health 2015</a:t>
                </a:r>
              </a:p>
              <a:p>
                <a:pPr algn="ctr"/>
                <a:endParaRPr lang="en-US" sz="900" dirty="0">
                  <a:solidFill>
                    <a:schemeClr val="accent5">
                      <a:lumMod val="10000"/>
                    </a:schemeClr>
                  </a:solidFill>
                  <a:latin typeface="Avenir Book" panose="02000503020000020003" pitchFamily="2" charset="0"/>
                </a:endParaRPr>
              </a:p>
              <a:p>
                <a:pPr algn="ctr"/>
                <a:r>
                  <a:rPr lang="en-US" sz="900" dirty="0">
                    <a:solidFill>
                      <a:schemeClr val="accent5">
                        <a:lumMod val="10000"/>
                      </a:schemeClr>
                    </a:solidFill>
                    <a:latin typeface="Avenir Book" panose="02000503020000020003" pitchFamily="2" charset="0"/>
                  </a:rPr>
                  <a:t>Endocrine Society 2</a:t>
                </a:r>
                <a:r>
                  <a:rPr lang="en-US" sz="900" baseline="30000" dirty="0">
                    <a:solidFill>
                      <a:schemeClr val="accent5">
                        <a:lumMod val="10000"/>
                      </a:schemeClr>
                    </a:solidFill>
                    <a:latin typeface="Avenir Book" panose="02000503020000020003" pitchFamily="2" charset="0"/>
                  </a:rPr>
                  <a:t>nd</a:t>
                </a:r>
                <a:r>
                  <a:rPr lang="en-US" sz="900" dirty="0">
                    <a:solidFill>
                      <a:schemeClr val="accent5">
                        <a:lumMod val="10000"/>
                      </a:schemeClr>
                    </a:solidFill>
                    <a:latin typeface="Avenir Book" panose="02000503020000020003" pitchFamily="2" charset="0"/>
                  </a:rPr>
                  <a:t> statement EDCs</a:t>
                </a:r>
              </a:p>
            </p:txBody>
          </p:sp>
        </p:grp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370BC5FD-70AD-CC41-AEEE-B3929A815333}"/>
                </a:ext>
              </a:extLst>
            </p:cNvPr>
            <p:cNvGrpSpPr/>
            <p:nvPr/>
          </p:nvGrpSpPr>
          <p:grpSpPr>
            <a:xfrm>
              <a:off x="3495005" y="940434"/>
              <a:ext cx="1053689" cy="2402977"/>
              <a:chOff x="4068033" y="973449"/>
              <a:chExt cx="1404919" cy="3203969"/>
            </a:xfrm>
          </p:grpSpPr>
          <p:grpSp>
            <p:nvGrpSpPr>
              <p:cNvPr id="18" name="Group 17">
                <a:extLst>
                  <a:ext uri="{FF2B5EF4-FFF2-40B4-BE49-F238E27FC236}">
                    <a16:creationId xmlns:a16="http://schemas.microsoft.com/office/drawing/2014/main" id="{B07C399F-CF36-B24B-AEFE-4798469AB365}"/>
                  </a:ext>
                </a:extLst>
              </p:cNvPr>
              <p:cNvGrpSpPr/>
              <p:nvPr/>
            </p:nvGrpSpPr>
            <p:grpSpPr>
              <a:xfrm>
                <a:off x="4068033" y="1592394"/>
                <a:ext cx="1404919" cy="2585024"/>
                <a:chOff x="4714491" y="1573870"/>
                <a:chExt cx="1404919" cy="2585024"/>
              </a:xfrm>
            </p:grpSpPr>
            <p:sp>
              <p:nvSpPr>
                <p:cNvPr id="11" name="Oval 10">
                  <a:extLst>
                    <a:ext uri="{FF2B5EF4-FFF2-40B4-BE49-F238E27FC236}">
                      <a16:creationId xmlns:a16="http://schemas.microsoft.com/office/drawing/2014/main" id="{F5A92333-90EE-AE4F-B73E-FFEAE2D84AEB}"/>
                    </a:ext>
                  </a:extLst>
                </p:cNvPr>
                <p:cNvSpPr/>
                <p:nvPr/>
              </p:nvSpPr>
              <p:spPr>
                <a:xfrm>
                  <a:off x="5342539" y="3350227"/>
                  <a:ext cx="154236" cy="154237"/>
                </a:xfrm>
                <a:prstGeom prst="ellipse">
                  <a:avLst/>
                </a:prstGeom>
                <a:solidFill>
                  <a:srgbClr val="00919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13"/>
                </a:p>
              </p:txBody>
            </p:sp>
            <p:sp>
              <p:nvSpPr>
                <p:cNvPr id="55" name="Arc 54">
                  <a:extLst>
                    <a:ext uri="{FF2B5EF4-FFF2-40B4-BE49-F238E27FC236}">
                      <a16:creationId xmlns:a16="http://schemas.microsoft.com/office/drawing/2014/main" id="{F874BC5A-3FFC-9D45-A350-A964DAEB2AA2}"/>
                    </a:ext>
                  </a:extLst>
                </p:cNvPr>
                <p:cNvSpPr/>
                <p:nvPr/>
              </p:nvSpPr>
              <p:spPr>
                <a:xfrm rot="14633447">
                  <a:off x="5191021" y="3198467"/>
                  <a:ext cx="457200" cy="457200"/>
                </a:xfrm>
                <a:prstGeom prst="arc">
                  <a:avLst>
                    <a:gd name="adj1" fmla="val 2927978"/>
                    <a:gd name="adj2" fmla="val 0"/>
                  </a:avLst>
                </a:prstGeom>
                <a:ln w="19050">
                  <a:solidFill>
                    <a:schemeClr val="accent5">
                      <a:lumMod val="1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sz="1013"/>
                </a:p>
              </p:txBody>
            </p:sp>
            <p:sp>
              <p:nvSpPr>
                <p:cNvPr id="56" name="TextBox 55">
                  <a:extLst>
                    <a:ext uri="{FF2B5EF4-FFF2-40B4-BE49-F238E27FC236}">
                      <a16:creationId xmlns:a16="http://schemas.microsoft.com/office/drawing/2014/main" id="{398BE3D6-E756-6D46-8E7A-2C4251D2F2C6}"/>
                    </a:ext>
                  </a:extLst>
                </p:cNvPr>
                <p:cNvSpPr txBox="1"/>
                <p:nvPr/>
              </p:nvSpPr>
              <p:spPr>
                <a:xfrm>
                  <a:off x="4984279" y="3625415"/>
                  <a:ext cx="978046" cy="53347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350" b="1" dirty="0">
                      <a:solidFill>
                        <a:srgbClr val="009193"/>
                      </a:solidFill>
                      <a:latin typeface="Avenir Book" panose="02000503020000020003" pitchFamily="2" charset="0"/>
                    </a:rPr>
                    <a:t>2014</a:t>
                  </a:r>
                </a:p>
              </p:txBody>
            </p:sp>
            <p:cxnSp>
              <p:nvCxnSpPr>
                <p:cNvPr id="57" name="Straight Connector 56">
                  <a:extLst>
                    <a:ext uri="{FF2B5EF4-FFF2-40B4-BE49-F238E27FC236}">
                      <a16:creationId xmlns:a16="http://schemas.microsoft.com/office/drawing/2014/main" id="{CD4F860B-1A4F-744B-95A0-CFA3B772D98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5414681" y="2451626"/>
                  <a:ext cx="0" cy="969581"/>
                </a:xfrm>
                <a:prstGeom prst="line">
                  <a:avLst/>
                </a:prstGeom>
                <a:ln w="19050">
                  <a:solidFill>
                    <a:srgbClr val="00919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Straight Connector 57">
                  <a:extLst>
                    <a:ext uri="{FF2B5EF4-FFF2-40B4-BE49-F238E27FC236}">
                      <a16:creationId xmlns:a16="http://schemas.microsoft.com/office/drawing/2014/main" id="{19487887-8E82-594B-9D2A-12185F58D71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714491" y="2449929"/>
                  <a:ext cx="1399508" cy="0"/>
                </a:xfrm>
                <a:prstGeom prst="line">
                  <a:avLst/>
                </a:prstGeom>
                <a:ln w="19050">
                  <a:solidFill>
                    <a:srgbClr val="00919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0" name="TextBox 59">
                  <a:extLst>
                    <a:ext uri="{FF2B5EF4-FFF2-40B4-BE49-F238E27FC236}">
                      <a16:creationId xmlns:a16="http://schemas.microsoft.com/office/drawing/2014/main" id="{6973B75D-8EA0-0F48-BB3B-B97F1A07B70A}"/>
                    </a:ext>
                  </a:extLst>
                </p:cNvPr>
                <p:cNvSpPr txBox="1"/>
                <p:nvPr/>
              </p:nvSpPr>
              <p:spPr>
                <a:xfrm>
                  <a:off x="4719903" y="1573870"/>
                  <a:ext cx="1399507" cy="861774"/>
                </a:xfrm>
                <a:prstGeom prst="rect">
                  <a:avLst/>
                </a:prstGeom>
                <a:noFill/>
              </p:spPr>
              <p:txBody>
                <a:bodyPr wrap="square" lIns="68580" tIns="34290" rIns="68580" bIns="34290" rtlCol="0" anchor="t">
                  <a:spAutoFit/>
                </a:bodyPr>
                <a:lstStyle/>
                <a:p>
                  <a:pPr algn="ctr"/>
                  <a:r>
                    <a:rPr lang="en-US" sz="900" dirty="0">
                      <a:solidFill>
                        <a:schemeClr val="accent5">
                          <a:lumMod val="10000"/>
                        </a:schemeClr>
                      </a:solidFill>
                      <a:latin typeface="Avenir Book"/>
                    </a:rPr>
                    <a:t>NG: PFOA &amp; Birthweight (Sufficient)</a:t>
                  </a:r>
                </a:p>
              </p:txBody>
            </p:sp>
          </p:grpSp>
          <p:pic>
            <p:nvPicPr>
              <p:cNvPr id="67" name="圖片 9" descr="strip1.jpg">
                <a:extLst>
                  <a:ext uri="{FF2B5EF4-FFF2-40B4-BE49-F238E27FC236}">
                    <a16:creationId xmlns:a16="http://schemas.microsoft.com/office/drawing/2014/main" id="{F1166E43-97B8-954A-AEE5-FE4AF37E871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6206" t="26173" b="50562"/>
              <a:stretch>
                <a:fillRect/>
              </a:stretch>
            </p:blipFill>
            <p:spPr bwMode="auto">
              <a:xfrm>
                <a:off x="4337822" y="973449"/>
                <a:ext cx="870751" cy="5663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87DE3080-A081-3F4A-94F5-452B519F8DE6}"/>
                </a:ext>
              </a:extLst>
            </p:cNvPr>
            <p:cNvGrpSpPr/>
            <p:nvPr/>
          </p:nvGrpSpPr>
          <p:grpSpPr>
            <a:xfrm>
              <a:off x="5058041" y="939805"/>
              <a:ext cx="2444904" cy="2402677"/>
              <a:chOff x="6860466" y="959433"/>
              <a:chExt cx="2535099" cy="3203569"/>
            </a:xfrm>
          </p:grpSpPr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id="{62054289-889F-DF47-8DBA-B43925C65F35}"/>
                  </a:ext>
                </a:extLst>
              </p:cNvPr>
              <p:cNvGrpSpPr/>
              <p:nvPr/>
            </p:nvGrpSpPr>
            <p:grpSpPr>
              <a:xfrm>
                <a:off x="6860466" y="1700343"/>
                <a:ext cx="2535099" cy="2462659"/>
                <a:chOff x="6872739" y="1693787"/>
                <a:chExt cx="2535099" cy="2462659"/>
              </a:xfrm>
            </p:grpSpPr>
            <p:sp>
              <p:nvSpPr>
                <p:cNvPr id="14" name="Oval 13">
                  <a:extLst>
                    <a:ext uri="{FF2B5EF4-FFF2-40B4-BE49-F238E27FC236}">
                      <a16:creationId xmlns:a16="http://schemas.microsoft.com/office/drawing/2014/main" id="{BCEDC533-746B-514A-BD92-9081A5B12FE8}"/>
                    </a:ext>
                  </a:extLst>
                </p:cNvPr>
                <p:cNvSpPr/>
                <p:nvPr/>
              </p:nvSpPr>
              <p:spPr>
                <a:xfrm>
                  <a:off x="7951972" y="3350226"/>
                  <a:ext cx="154236" cy="154237"/>
                </a:xfrm>
                <a:prstGeom prst="ellipse">
                  <a:avLst/>
                </a:prstGeom>
                <a:solidFill>
                  <a:srgbClr val="94165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13"/>
                </a:p>
              </p:txBody>
            </p:sp>
            <p:sp>
              <p:nvSpPr>
                <p:cNvPr id="70" name="TextBox 69">
                  <a:extLst>
                    <a:ext uri="{FF2B5EF4-FFF2-40B4-BE49-F238E27FC236}">
                      <a16:creationId xmlns:a16="http://schemas.microsoft.com/office/drawing/2014/main" id="{DCCB8CCC-01CD-E243-94B8-2C2CF7738AA3}"/>
                    </a:ext>
                  </a:extLst>
                </p:cNvPr>
                <p:cNvSpPr txBox="1"/>
                <p:nvPr/>
              </p:nvSpPr>
              <p:spPr>
                <a:xfrm>
                  <a:off x="7655839" y="3622967"/>
                  <a:ext cx="760596" cy="53347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350" b="1" dirty="0">
                      <a:solidFill>
                        <a:srgbClr val="941651"/>
                      </a:solidFill>
                      <a:latin typeface="Avenir Book" panose="02000503020000020003" pitchFamily="2" charset="0"/>
                    </a:rPr>
                    <a:t>2017</a:t>
                  </a:r>
                </a:p>
              </p:txBody>
            </p:sp>
            <p:cxnSp>
              <p:nvCxnSpPr>
                <p:cNvPr id="71" name="Straight Connector 70">
                  <a:extLst>
                    <a:ext uri="{FF2B5EF4-FFF2-40B4-BE49-F238E27FC236}">
                      <a16:creationId xmlns:a16="http://schemas.microsoft.com/office/drawing/2014/main" id="{8473FEDF-2672-4C4F-A73A-071DEB729B9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8029068" y="2685612"/>
                  <a:ext cx="0" cy="731520"/>
                </a:xfrm>
                <a:prstGeom prst="line">
                  <a:avLst/>
                </a:prstGeom>
                <a:ln w="19050">
                  <a:solidFill>
                    <a:srgbClr val="94165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2" name="Straight Connector 71">
                  <a:extLst>
                    <a:ext uri="{FF2B5EF4-FFF2-40B4-BE49-F238E27FC236}">
                      <a16:creationId xmlns:a16="http://schemas.microsoft.com/office/drawing/2014/main" id="{A59B523F-B5FA-9E4E-AB79-6B07C7404AA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137552" y="2682092"/>
                  <a:ext cx="1971220" cy="0"/>
                </a:xfrm>
                <a:prstGeom prst="line">
                  <a:avLst/>
                </a:prstGeom>
                <a:ln w="19050">
                  <a:solidFill>
                    <a:srgbClr val="94165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73" name="TextBox 72">
                  <a:extLst>
                    <a:ext uri="{FF2B5EF4-FFF2-40B4-BE49-F238E27FC236}">
                      <a16:creationId xmlns:a16="http://schemas.microsoft.com/office/drawing/2014/main" id="{7DAD5A2B-164F-3747-8538-278F416572C6}"/>
                    </a:ext>
                  </a:extLst>
                </p:cNvPr>
                <p:cNvSpPr txBox="1"/>
                <p:nvPr/>
              </p:nvSpPr>
              <p:spPr>
                <a:xfrm>
                  <a:off x="6872739" y="1693787"/>
                  <a:ext cx="2535099" cy="632029"/>
                </a:xfrm>
                <a:prstGeom prst="rect">
                  <a:avLst/>
                </a:prstGeom>
                <a:noFill/>
              </p:spPr>
              <p:txBody>
                <a:bodyPr wrap="square" lIns="68580" tIns="34290" rIns="68580" bIns="34290" rtlCol="0" anchor="t">
                  <a:spAutoFit/>
                </a:bodyPr>
                <a:lstStyle/>
                <a:p>
                  <a:pPr algn="ctr"/>
                  <a:r>
                    <a:rPr lang="en-US" sz="750" dirty="0">
                      <a:solidFill>
                        <a:schemeClr val="accent5">
                          <a:lumMod val="10000"/>
                        </a:schemeClr>
                      </a:solidFill>
                      <a:latin typeface="Avenir Book"/>
                    </a:rPr>
                    <a:t>NAS 2017 Systematic Rev Prenatal Phthalates &amp; Male </a:t>
                  </a:r>
                  <a:r>
                    <a:rPr lang="en-US" sz="750" dirty="0" err="1">
                      <a:solidFill>
                        <a:schemeClr val="accent5">
                          <a:lumMod val="10000"/>
                        </a:schemeClr>
                      </a:solidFill>
                      <a:latin typeface="Avenir Book"/>
                    </a:rPr>
                    <a:t>Reprodev</a:t>
                  </a:r>
                  <a:r>
                    <a:rPr lang="en-US" sz="750" dirty="0">
                      <a:solidFill>
                        <a:schemeClr val="accent5">
                          <a:lumMod val="10000"/>
                        </a:schemeClr>
                      </a:solidFill>
                      <a:latin typeface="Avenir Book"/>
                    </a:rPr>
                    <a:t> (Presumed)</a:t>
                  </a:r>
                </a:p>
                <a:p>
                  <a:pPr algn="ctr"/>
                  <a:r>
                    <a:rPr lang="en-US" sz="750" dirty="0">
                      <a:solidFill>
                        <a:schemeClr val="accent5">
                          <a:lumMod val="10000"/>
                        </a:schemeClr>
                      </a:solidFill>
                      <a:latin typeface="Avenir Book"/>
                    </a:rPr>
                    <a:t>PBDEs &amp; </a:t>
                  </a:r>
                  <a:r>
                    <a:rPr lang="en-US" sz="750" dirty="0" err="1">
                      <a:solidFill>
                        <a:schemeClr val="accent5">
                          <a:lumMod val="10000"/>
                        </a:schemeClr>
                      </a:solidFill>
                      <a:latin typeface="Avenir Book"/>
                    </a:rPr>
                    <a:t>Neurodev</a:t>
                  </a:r>
                  <a:r>
                    <a:rPr lang="en-US" sz="750" dirty="0">
                      <a:solidFill>
                        <a:schemeClr val="accent5">
                          <a:lumMod val="10000"/>
                        </a:schemeClr>
                      </a:solidFill>
                      <a:latin typeface="Avenir Book"/>
                    </a:rPr>
                    <a:t> (Presumed)</a:t>
                  </a:r>
                </a:p>
              </p:txBody>
            </p:sp>
          </p:grpSp>
          <p:pic>
            <p:nvPicPr>
              <p:cNvPr id="68" name="Picture 14" descr="http://yourfurnituredeal.com/Img/products/Albany/color/502_520-41-b.jpg">
                <a:extLst>
                  <a:ext uri="{FF2B5EF4-FFF2-40B4-BE49-F238E27FC236}">
                    <a16:creationId xmlns:a16="http://schemas.microsoft.com/office/drawing/2014/main" id="{D6ECB842-4395-F041-90C8-8860886756D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111150" y="1120192"/>
                <a:ext cx="912422" cy="4685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6" name="Picture 35">
                <a:extLst>
                  <a:ext uri="{FF2B5EF4-FFF2-40B4-BE49-F238E27FC236}">
                    <a16:creationId xmlns:a16="http://schemas.microsoft.com/office/drawing/2014/main" id="{AB34BA6C-3B04-D24D-BB63-CD410BF8DAE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165156" y="959433"/>
                <a:ext cx="849814" cy="567158"/>
              </a:xfrm>
              <a:prstGeom prst="rect">
                <a:avLst/>
              </a:prstGeom>
            </p:spPr>
          </p:pic>
        </p:grpSp>
      </p:grpSp>
      <p:sp>
        <p:nvSpPr>
          <p:cNvPr id="74" name="Arc 73">
            <a:extLst>
              <a:ext uri="{FF2B5EF4-FFF2-40B4-BE49-F238E27FC236}">
                <a16:creationId xmlns:a16="http://schemas.microsoft.com/office/drawing/2014/main" id="{6FB1E2B0-D2A8-9B45-98D4-15ADB52E9800}"/>
              </a:ext>
            </a:extLst>
          </p:cNvPr>
          <p:cNvSpPr/>
          <p:nvPr/>
        </p:nvSpPr>
        <p:spPr>
          <a:xfrm rot="3950186">
            <a:off x="5385309" y="2550289"/>
            <a:ext cx="272196" cy="331849"/>
          </a:xfrm>
          <a:prstGeom prst="arc">
            <a:avLst>
              <a:gd name="adj1" fmla="val 2927978"/>
              <a:gd name="adj2" fmla="val 0"/>
            </a:avLst>
          </a:prstGeom>
          <a:ln w="19050">
            <a:solidFill>
              <a:schemeClr val="accent5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864A3336-E3DD-435C-827A-63048E531915}"/>
              </a:ext>
            </a:extLst>
          </p:cNvPr>
          <p:cNvCxnSpPr>
            <a:cxnSpLocks/>
          </p:cNvCxnSpPr>
          <p:nvPr/>
        </p:nvCxnSpPr>
        <p:spPr>
          <a:xfrm flipV="1">
            <a:off x="5151873" y="3275368"/>
            <a:ext cx="0" cy="45390"/>
          </a:xfrm>
          <a:prstGeom prst="line">
            <a:avLst/>
          </a:prstGeom>
          <a:ln w="19050">
            <a:solidFill>
              <a:srgbClr val="521B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55F4868-31A5-4159-8650-3DAF56044DE5}"/>
              </a:ext>
            </a:extLst>
          </p:cNvPr>
          <p:cNvCxnSpPr>
            <a:cxnSpLocks/>
          </p:cNvCxnSpPr>
          <p:nvPr/>
        </p:nvCxnSpPr>
        <p:spPr>
          <a:xfrm>
            <a:off x="6119632" y="3338122"/>
            <a:ext cx="1015802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Oval 27">
            <a:extLst>
              <a:ext uri="{FF2B5EF4-FFF2-40B4-BE49-F238E27FC236}">
                <a16:creationId xmlns:a16="http://schemas.microsoft.com/office/drawing/2014/main" id="{740E4CC9-401A-4289-AB0E-0178A0F8AD58}"/>
              </a:ext>
            </a:extLst>
          </p:cNvPr>
          <p:cNvSpPr/>
          <p:nvPr/>
        </p:nvSpPr>
        <p:spPr>
          <a:xfrm>
            <a:off x="6641027" y="2800772"/>
            <a:ext cx="143955" cy="9182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77" name="Arc 76">
            <a:extLst>
              <a:ext uri="{FF2B5EF4-FFF2-40B4-BE49-F238E27FC236}">
                <a16:creationId xmlns:a16="http://schemas.microsoft.com/office/drawing/2014/main" id="{D6C267C9-4726-4AF7-A699-BEE4B1DB7287}"/>
              </a:ext>
            </a:extLst>
          </p:cNvPr>
          <p:cNvSpPr/>
          <p:nvPr/>
        </p:nvSpPr>
        <p:spPr>
          <a:xfrm rot="3950186">
            <a:off x="6575290" y="2707921"/>
            <a:ext cx="272196" cy="331849"/>
          </a:xfrm>
          <a:prstGeom prst="arc">
            <a:avLst>
              <a:gd name="adj1" fmla="val 2927978"/>
              <a:gd name="adj2" fmla="val 0"/>
            </a:avLst>
          </a:prstGeom>
          <a:ln w="19050">
            <a:solidFill>
              <a:schemeClr val="accent5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37" name="Arc 36">
            <a:extLst>
              <a:ext uri="{FF2B5EF4-FFF2-40B4-BE49-F238E27FC236}">
                <a16:creationId xmlns:a16="http://schemas.microsoft.com/office/drawing/2014/main" id="{B72EC178-AEBA-BF52-C595-44F1433889EB}"/>
              </a:ext>
            </a:extLst>
          </p:cNvPr>
          <p:cNvSpPr/>
          <p:nvPr/>
        </p:nvSpPr>
        <p:spPr>
          <a:xfrm rot="14633447">
            <a:off x="225761" y="2681816"/>
            <a:ext cx="272196" cy="331849"/>
          </a:xfrm>
          <a:prstGeom prst="arc">
            <a:avLst>
              <a:gd name="adj1" fmla="val 2927978"/>
              <a:gd name="adj2" fmla="val 0"/>
            </a:avLst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EE01F9AD-07EE-2175-B1AB-D4319CDC4B0F}"/>
              </a:ext>
            </a:extLst>
          </p:cNvPr>
          <p:cNvSpPr txBox="1"/>
          <p:nvPr/>
        </p:nvSpPr>
        <p:spPr>
          <a:xfrm>
            <a:off x="2588181" y="2595711"/>
            <a:ext cx="2654788" cy="2931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 sz="1350" dirty="0"/>
          </a:p>
        </p:txBody>
      </p: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7822D0BF-3DC5-16A6-3458-BD4D33B542C4}"/>
              </a:ext>
            </a:extLst>
          </p:cNvPr>
          <p:cNvCxnSpPr/>
          <p:nvPr/>
        </p:nvCxnSpPr>
        <p:spPr>
          <a:xfrm flipV="1">
            <a:off x="405649" y="2675981"/>
            <a:ext cx="6971" cy="804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>
            <a:extLst>
              <a:ext uri="{FF2B5EF4-FFF2-40B4-BE49-F238E27FC236}">
                <a16:creationId xmlns:a16="http://schemas.microsoft.com/office/drawing/2014/main" id="{C2BD8458-E029-4EA3-81E7-64600DE1A031}"/>
              </a:ext>
            </a:extLst>
          </p:cNvPr>
          <p:cNvSpPr txBox="1"/>
          <p:nvPr/>
        </p:nvSpPr>
        <p:spPr>
          <a:xfrm>
            <a:off x="-38940" y="1688384"/>
            <a:ext cx="9944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CHE/UCSF Summit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FA24F225-1DC3-EF09-E522-45D9F3490A29}"/>
              </a:ext>
            </a:extLst>
          </p:cNvPr>
          <p:cNvSpPr txBox="1"/>
          <p:nvPr/>
        </p:nvSpPr>
        <p:spPr>
          <a:xfrm>
            <a:off x="654943" y="4473437"/>
            <a:ext cx="101580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>
                <a:solidFill>
                  <a:schemeClr val="accent5">
                    <a:lumMod val="10000"/>
                  </a:schemeClr>
                </a:solidFill>
                <a:latin typeface="Avenir Book" panose="02000503020000020003" pitchFamily="2" charset="0"/>
              </a:rPr>
              <a:t>Endocrine Society Consensus </a:t>
            </a:r>
          </a:p>
          <a:p>
            <a:pPr algn="ctr"/>
            <a:r>
              <a:rPr lang="en-US" sz="900" dirty="0">
                <a:solidFill>
                  <a:schemeClr val="accent5">
                    <a:lumMod val="10000"/>
                  </a:schemeClr>
                </a:solidFill>
                <a:latin typeface="Avenir Book" panose="02000503020000020003" pitchFamily="2" charset="0"/>
              </a:rPr>
              <a:t>EDCs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CF1E9B74-AAFF-490A-2B98-0F8D2AFB9713}"/>
              </a:ext>
            </a:extLst>
          </p:cNvPr>
          <p:cNvSpPr txBox="1"/>
          <p:nvPr/>
        </p:nvSpPr>
        <p:spPr>
          <a:xfrm>
            <a:off x="6206445" y="3430549"/>
            <a:ext cx="101580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>
                <a:solidFill>
                  <a:schemeClr val="accent5">
                    <a:lumMod val="10000"/>
                  </a:schemeClr>
                </a:solidFill>
                <a:latin typeface="Avenir Book" panose="02000503020000020003" pitchFamily="2" charset="0"/>
              </a:rPr>
              <a:t>ACOG Committee 2</a:t>
            </a:r>
            <a:r>
              <a:rPr lang="en-US" sz="900" baseline="30000" dirty="0">
                <a:solidFill>
                  <a:schemeClr val="accent5">
                    <a:lumMod val="10000"/>
                  </a:schemeClr>
                </a:solidFill>
                <a:latin typeface="Avenir Book" panose="02000503020000020003" pitchFamily="2" charset="0"/>
              </a:rPr>
              <a:t>nd</a:t>
            </a:r>
            <a:r>
              <a:rPr lang="en-US" sz="900" dirty="0">
                <a:solidFill>
                  <a:schemeClr val="accent5">
                    <a:lumMod val="10000"/>
                  </a:schemeClr>
                </a:solidFill>
                <a:latin typeface="Avenir Book" panose="02000503020000020003" pitchFamily="2" charset="0"/>
              </a:rPr>
              <a:t> opinion</a:t>
            </a:r>
          </a:p>
          <a:p>
            <a:pPr algn="ctr"/>
            <a:r>
              <a:rPr lang="en-US" sz="900" dirty="0">
                <a:solidFill>
                  <a:schemeClr val="accent5">
                    <a:lumMod val="10000"/>
                  </a:schemeClr>
                </a:solidFill>
                <a:latin typeface="Avenir Book" panose="02000503020000020003" pitchFamily="2" charset="0"/>
              </a:rPr>
              <a:t>Env </a:t>
            </a:r>
            <a:r>
              <a:rPr lang="en-US" sz="900" dirty="0" err="1">
                <a:solidFill>
                  <a:schemeClr val="accent5">
                    <a:lumMod val="10000"/>
                  </a:schemeClr>
                </a:solidFill>
                <a:latin typeface="Avenir Book" panose="02000503020000020003" pitchFamily="2" charset="0"/>
              </a:rPr>
              <a:t>Repr</a:t>
            </a:r>
            <a:r>
              <a:rPr lang="en-US" sz="900" dirty="0">
                <a:solidFill>
                  <a:schemeClr val="accent5">
                    <a:lumMod val="10000"/>
                  </a:schemeClr>
                </a:solidFill>
                <a:latin typeface="Avenir Book" panose="02000503020000020003" pitchFamily="2" charset="0"/>
              </a:rPr>
              <a:t> Health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47DCD067-4015-24EB-A773-68E807E4BB81}"/>
              </a:ext>
            </a:extLst>
          </p:cNvPr>
          <p:cNvSpPr txBox="1"/>
          <p:nvPr/>
        </p:nvSpPr>
        <p:spPr>
          <a:xfrm>
            <a:off x="94317" y="2336651"/>
            <a:ext cx="550151" cy="30008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350" b="1" dirty="0">
                <a:solidFill>
                  <a:srgbClr val="B4422D"/>
                </a:solidFill>
                <a:latin typeface="Avenir Book" panose="02000503020000020003" pitchFamily="2" charset="0"/>
              </a:rPr>
              <a:t>2007</a:t>
            </a:r>
          </a:p>
        </p:txBody>
      </p:sp>
      <p:pic>
        <p:nvPicPr>
          <p:cNvPr id="82" name="Picture 81">
            <a:extLst>
              <a:ext uri="{FF2B5EF4-FFF2-40B4-BE49-F238E27FC236}">
                <a16:creationId xmlns:a16="http://schemas.microsoft.com/office/drawing/2014/main" id="{F0C0CD5A-0D02-797D-9B3D-7375E384602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92503" y="1927182"/>
            <a:ext cx="2560817" cy="1203418"/>
          </a:xfrm>
          <a:prstGeom prst="rect">
            <a:avLst/>
          </a:prstGeom>
        </p:spPr>
      </p:pic>
      <p:sp>
        <p:nvSpPr>
          <p:cNvPr id="83" name="TextBox 82">
            <a:extLst>
              <a:ext uri="{FF2B5EF4-FFF2-40B4-BE49-F238E27FC236}">
                <a16:creationId xmlns:a16="http://schemas.microsoft.com/office/drawing/2014/main" id="{24B807C5-788E-81BD-12CE-08AB94D64BA2}"/>
              </a:ext>
            </a:extLst>
          </p:cNvPr>
          <p:cNvSpPr txBox="1"/>
          <p:nvPr/>
        </p:nvSpPr>
        <p:spPr>
          <a:xfrm>
            <a:off x="7620000" y="1643791"/>
            <a:ext cx="715938" cy="276999"/>
          </a:xfrm>
          <a:prstGeom prst="rect">
            <a:avLst/>
          </a:prstGeom>
          <a:noFill/>
          <a:ln>
            <a:noFill/>
          </a:ln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350" b="1" dirty="0">
                <a:solidFill>
                  <a:srgbClr val="FF0000"/>
                </a:solidFill>
                <a:latin typeface="Avenir Book"/>
              </a:rPr>
              <a:t>2024</a:t>
            </a:r>
            <a:endParaRPr lang="en-US" sz="135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9493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7" grpId="0" animBg="1"/>
      <p:bldP spid="9" grpId="0" animBg="1"/>
      <p:bldP spid="74" grpId="0" animBg="1"/>
      <p:bldP spid="28" grpId="0" animBg="1"/>
      <p:bldP spid="77" grpId="0" animBg="1"/>
      <p:bldP spid="37" grpId="0" animBg="1"/>
      <p:bldP spid="47" grpId="0"/>
      <p:bldP spid="59" grpId="0"/>
      <p:bldP spid="69" grpId="0"/>
      <p:bldP spid="76" grpId="0"/>
      <p:bldP spid="8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CustomShape 1"/>
          <p:cNvSpPr/>
          <p:nvPr/>
        </p:nvSpPr>
        <p:spPr>
          <a:xfrm>
            <a:off x="4240170" y="59400"/>
            <a:ext cx="663660" cy="23031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67500" tIns="35100" rIns="67500" bIns="35100"/>
          <a:lstStyle/>
          <a:p>
            <a:r>
              <a:rPr lang="en-US" sz="1050" b="0" strike="noStrike" spc="-1">
                <a:solidFill>
                  <a:srgbClr val="FFFFFF"/>
                </a:solidFill>
                <a:latin typeface="Arial"/>
              </a:rPr>
              <a:t>Figure 1 </a:t>
            </a:r>
          </a:p>
        </p:txBody>
      </p:sp>
      <p:pic>
        <p:nvPicPr>
          <p:cNvPr id="48" name="Main graphic"/>
          <p:cNvPicPr/>
          <p:nvPr/>
        </p:nvPicPr>
        <p:blipFill>
          <a:blip r:embed="rId3"/>
          <a:stretch/>
        </p:blipFill>
        <p:spPr>
          <a:xfrm>
            <a:off x="762000" y="884725"/>
            <a:ext cx="6102360" cy="3322175"/>
          </a:xfrm>
          <a:prstGeom prst="rect">
            <a:avLst/>
          </a:prstGeom>
          <a:ln>
            <a:noFill/>
          </a:ln>
        </p:spPr>
      </p:pic>
      <p:sp>
        <p:nvSpPr>
          <p:cNvPr id="49" name="TextShape 2"/>
          <p:cNvSpPr txBox="1"/>
          <p:nvPr/>
        </p:nvSpPr>
        <p:spPr>
          <a:xfrm>
            <a:off x="1857420" y="4857840"/>
            <a:ext cx="6191100" cy="173340"/>
          </a:xfrm>
          <a:prstGeom prst="rect">
            <a:avLst/>
          </a:prstGeom>
          <a:noFill/>
          <a:ln>
            <a:noFill/>
          </a:ln>
        </p:spPr>
        <p:txBody>
          <a:bodyPr lIns="67500" tIns="33750" rIns="67500" bIns="33750"/>
          <a:lstStyle/>
          <a:p>
            <a:r>
              <a:rPr lang="en-US" sz="675" b="0" i="1" strike="noStrike" spc="-1">
                <a:solidFill>
                  <a:srgbClr val="FFFFFF"/>
                </a:solidFill>
                <a:latin typeface="Arial"/>
              </a:rPr>
              <a:t>The Lancet Planetary Health</a:t>
            </a:r>
            <a:r>
              <a:rPr lang="en-US" sz="675" b="0" strike="noStrike" spc="-1">
                <a:solidFill>
                  <a:srgbClr val="FFFFFF"/>
                </a:solidFill>
                <a:latin typeface="Arial"/>
              </a:rPr>
              <a:t> 2022 6e535-e547DOI: (10.1016/S2542-5196(22)00090-0) </a:t>
            </a:r>
          </a:p>
        </p:txBody>
      </p:sp>
      <p:sp>
        <p:nvSpPr>
          <p:cNvPr id="50" name="TextShape 3"/>
          <p:cNvSpPr txBox="1"/>
          <p:nvPr/>
        </p:nvSpPr>
        <p:spPr>
          <a:xfrm>
            <a:off x="5334000" y="4944510"/>
            <a:ext cx="4167180" cy="276210"/>
          </a:xfrm>
          <a:prstGeom prst="rect">
            <a:avLst/>
          </a:prstGeom>
          <a:noFill/>
          <a:ln>
            <a:noFill/>
          </a:ln>
        </p:spPr>
        <p:txBody>
          <a:bodyPr lIns="67500" tIns="35100" rIns="67500" bIns="35100" anchor="ctr"/>
          <a:lstStyle/>
          <a:p>
            <a:r>
              <a:rPr lang="en-US" sz="1000" b="0" strike="noStrike" spc="-1" dirty="0">
                <a:latin typeface="Arial"/>
              </a:rPr>
              <a:t>Fuller et al. Lancet Planet Health 2022 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PMID: 35594895.</a:t>
            </a:r>
          </a:p>
          <a:p>
            <a:endParaRPr lang="en-US" sz="1000" b="0" strike="noStrike" spc="-1" dirty="0">
              <a:latin typeface="Arial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B08F0C2-AE38-20D7-A5DE-EDEF414D75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104" y="227597"/>
            <a:ext cx="9064710" cy="703520"/>
          </a:xfrm>
        </p:spPr>
        <p:txBody>
          <a:bodyPr/>
          <a:lstStyle/>
          <a:p>
            <a:r>
              <a:rPr lang="en-US" sz="1800" dirty="0"/>
              <a:t>The Leading Cause of Premature Death Globally is Pollution – 9 million deaths annually</a:t>
            </a:r>
            <a:br>
              <a:rPr lang="en-US" sz="1800" dirty="0"/>
            </a:br>
            <a:r>
              <a:rPr lang="en-US" sz="1800" dirty="0"/>
              <a:t>Air and water pollution, pollution from lead and other chemicals, and toxic </a:t>
            </a:r>
            <a:r>
              <a:rPr lang="en-US" sz="1800" dirty="0" err="1"/>
              <a:t>occup</a:t>
            </a:r>
            <a:r>
              <a:rPr lang="en-US" sz="1800" dirty="0"/>
              <a:t> exposures</a:t>
            </a:r>
            <a:br>
              <a:rPr lang="en-US" sz="1800" dirty="0"/>
            </a:br>
            <a:endParaRPr lang="en-US" sz="18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EDD6841-0343-9544-3B94-9F33D2F5ADB8}"/>
              </a:ext>
            </a:extLst>
          </p:cNvPr>
          <p:cNvSpPr txBox="1"/>
          <p:nvPr/>
        </p:nvSpPr>
        <p:spPr>
          <a:xfrm>
            <a:off x="152400" y="4206900"/>
            <a:ext cx="840030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0" strike="noStrike" spc="-1" dirty="0">
                <a:latin typeface="Arial" panose="020B0604020202020204" pitchFamily="34" charset="0"/>
                <a:cs typeface="Arial" panose="020B0604020202020204" pitchFamily="34" charset="0"/>
              </a:rPr>
              <a:t>Chemical pollution </a:t>
            </a:r>
            <a:r>
              <a:rPr lang="en-US" sz="1400" spc="-1" dirty="0">
                <a:latin typeface="Arial" panose="020B0604020202020204" pitchFamily="34" charset="0"/>
                <a:cs typeface="Arial" panose="020B0604020202020204" pitchFamily="34" charset="0"/>
              </a:rPr>
              <a:t>is </a:t>
            </a:r>
            <a:r>
              <a:rPr lang="en-US" sz="1400" b="0" strike="noStrike" spc="-1" dirty="0">
                <a:latin typeface="Arial" panose="020B0604020202020204" pitchFamily="34" charset="0"/>
                <a:cs typeface="Arial" panose="020B0604020202020204" pitchFamily="34" charset="0"/>
              </a:rPr>
              <a:t>at least 1.8 million, but underestimated since &lt;5% of chemicals have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adequate data due to insufficient laws</a:t>
            </a:r>
            <a:endParaRPr lang="en-US" sz="1400" b="0" strike="noStrike" spc="-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9493414"/>
      </p:ext>
    </p:extLst>
  </p:cSld>
  <p:clrMapOvr>
    <a:masterClrMapping/>
  </p:clrMapOvr>
  <p:transition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E08938A-862E-402D-AEA0-6484DE91B9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5263" y="849099"/>
            <a:ext cx="5317400" cy="4294401"/>
          </a:xfrm>
          <a:prstGeom prst="rect">
            <a:avLst/>
          </a:prstGeom>
        </p:spPr>
      </p:pic>
      <p:sp>
        <p:nvSpPr>
          <p:cNvPr id="18" name="Title 17">
            <a:extLst>
              <a:ext uri="{FF2B5EF4-FFF2-40B4-BE49-F238E27FC236}">
                <a16:creationId xmlns:a16="http://schemas.microsoft.com/office/drawing/2014/main" id="{9878632F-221F-46B4-8F22-E90048BD3E1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3816" y="144211"/>
            <a:ext cx="9120188" cy="742950"/>
          </a:xfrm>
        </p:spPr>
        <p:txBody>
          <a:bodyPr/>
          <a:lstStyle/>
          <a:p>
            <a:pPr algn="ctr"/>
            <a:r>
              <a:rPr lang="en-US" dirty="0"/>
              <a:t>Fossil Fuel - Petro-chemical connection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B68A00E-7F86-482F-9F0B-7B9EDBB410F8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5CDAC6E-9E88-4709-A0F6-25D4CA1E543B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79EA5C1-F763-4089-90B8-5E29B5E1E1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07822" y="2290494"/>
            <a:ext cx="3976182" cy="1046905"/>
          </a:xfrm>
          <a:prstGeom prst="rect">
            <a:avLst/>
          </a:prstGeom>
        </p:spPr>
      </p:pic>
      <p:pic>
        <p:nvPicPr>
          <p:cNvPr id="15" name="Picture 14" descr="A picture containing factory, sky, outdoor, building&#10;&#10;Description automatically generated">
            <a:extLst>
              <a:ext uri="{FF2B5EF4-FFF2-40B4-BE49-F238E27FC236}">
                <a16:creationId xmlns:a16="http://schemas.microsoft.com/office/drawing/2014/main" id="{A5CF177C-B7F9-4509-86F7-43EF648B7DD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449654" y="887161"/>
            <a:ext cx="2694346" cy="14097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1ECC120-6332-412F-9FF6-B4DB28CB6B1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07822" y="870847"/>
            <a:ext cx="2326343" cy="9144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1222ACD-5BA2-4A36-89A6-9A65A3EA5481}"/>
              </a:ext>
            </a:extLst>
          </p:cNvPr>
          <p:cNvSpPr txBox="1"/>
          <p:nvPr/>
        </p:nvSpPr>
        <p:spPr>
          <a:xfrm>
            <a:off x="5506217" y="3584758"/>
            <a:ext cx="312420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800" b="0" i="0" u="none" strike="noStrike" baseline="0" dirty="0">
                <a:latin typeface="Arial" panose="020B0604020202020204" pitchFamily="34" charset="0"/>
              </a:rPr>
              <a:t>Production of ethylene as a feedstock is more lucrative than the sale of methane</a:t>
            </a:r>
          </a:p>
          <a:p>
            <a:pPr algn="l"/>
            <a:r>
              <a:rPr lang="en-US" sz="1800" b="0" i="0" u="none" strike="noStrike" baseline="0" dirty="0">
                <a:latin typeface="Arial" panose="020B0604020202020204" pitchFamily="34" charset="0"/>
              </a:rPr>
              <a:t>and ethane for fuel, heat, or electricity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08725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iagram, timeline&#10;&#10;Description automatically generated">
            <a:extLst>
              <a:ext uri="{FF2B5EF4-FFF2-40B4-BE49-F238E27FC236}">
                <a16:creationId xmlns:a16="http://schemas.microsoft.com/office/drawing/2014/main" id="{377052FF-7AD8-48DD-BB27-31CE8C662B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5745" y="270380"/>
            <a:ext cx="4892510" cy="292327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DB6D571-D732-4171-8894-DB91CEA7972B}"/>
              </a:ext>
            </a:extLst>
          </p:cNvPr>
          <p:cNvSpPr/>
          <p:nvPr/>
        </p:nvSpPr>
        <p:spPr bwMode="auto">
          <a:xfrm>
            <a:off x="4555134" y="2665999"/>
            <a:ext cx="1904215" cy="360128"/>
          </a:xfrm>
          <a:prstGeom prst="rect">
            <a:avLst/>
          </a:prstGeom>
          <a:solidFill>
            <a:schemeClr val="bg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endParaRPr lang="en-US" sz="1600" b="1" dirty="0" err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904AD4D-F40A-4BAF-9913-6C1AE0E38D52}"/>
              </a:ext>
            </a:extLst>
          </p:cNvPr>
          <p:cNvSpPr txBox="1"/>
          <p:nvPr/>
        </p:nvSpPr>
        <p:spPr bwMode="auto">
          <a:xfrm>
            <a:off x="80239" y="4870273"/>
            <a:ext cx="2157418" cy="184666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EPA Chemical Data Reporting 2015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8CF6D422-325B-48B7-B3F9-851168C6F119}"/>
              </a:ext>
            </a:extLst>
          </p:cNvPr>
          <p:cNvGrpSpPr/>
          <p:nvPr/>
        </p:nvGrpSpPr>
        <p:grpSpPr>
          <a:xfrm>
            <a:off x="1414288" y="3026126"/>
            <a:ext cx="6315425" cy="1678619"/>
            <a:chOff x="335984" y="3005993"/>
            <a:chExt cx="6315425" cy="1678619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2ED9DEFD-8B80-469A-B1D6-9BFD33CB03B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297864" y="3050813"/>
              <a:ext cx="1353545" cy="446670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98674AA7-E451-407A-85C5-8129480599E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151037" y="3412387"/>
              <a:ext cx="1034738" cy="1034738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3CE963D4-5847-4EA4-B883-F22CE5F6D12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20524" y="3005993"/>
              <a:ext cx="1357983" cy="418578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9F2E1BEF-ACFA-4196-B067-9AA183AED48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80025" y="3497483"/>
              <a:ext cx="1046542" cy="975762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4869CBCF-C552-40D2-96E1-14AA7AF8B0A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35984" y="3067249"/>
              <a:ext cx="1150379" cy="382375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8F9C0CCF-4E2B-4ED6-A2B2-954ADF2C0FD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928364" y="3011836"/>
              <a:ext cx="645030" cy="659456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AAB04206-CD67-4397-BF18-C2035FEFD39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204249" y="3567910"/>
              <a:ext cx="770945" cy="767862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B8BEC33A-792A-4F62-8540-093523BBAF91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591868" y="3544231"/>
              <a:ext cx="835071" cy="771049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673AB6AC-A4F3-4609-BA3C-B691CFEE7E4F}"/>
                </a:ext>
              </a:extLst>
            </p:cNvPr>
            <p:cNvSpPr txBox="1"/>
            <p:nvPr/>
          </p:nvSpPr>
          <p:spPr bwMode="auto">
            <a:xfrm>
              <a:off x="496582" y="4376787"/>
              <a:ext cx="501340" cy="307825"/>
            </a:xfrm>
            <a:prstGeom prst="rect">
              <a:avLst/>
            </a:prstGeom>
            <a:solidFill>
              <a:schemeClr val="bg1"/>
            </a:solidFill>
            <a:ln w="19050" algn="ctr">
              <a:noFill/>
              <a:miter lim="800000"/>
              <a:headEnd/>
              <a:tailEnd/>
            </a:ln>
          </p:spPr>
          <p:txBody>
            <a:bodyPr wrap="none" lIns="0" tIns="0" rIns="0" bIns="0" rtlCol="0">
              <a:spAutoFit/>
            </a:bodyPr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000" dirty="0"/>
                <a:t>PFAS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77888244-7A61-460C-A4C8-493974DFE123}"/>
                </a:ext>
              </a:extLst>
            </p:cNvPr>
            <p:cNvSpPr txBox="1"/>
            <p:nvPr/>
          </p:nvSpPr>
          <p:spPr bwMode="auto">
            <a:xfrm>
              <a:off x="1773918" y="4350061"/>
              <a:ext cx="1814920" cy="307825"/>
            </a:xfrm>
            <a:prstGeom prst="rect">
              <a:avLst/>
            </a:prstGeom>
            <a:solidFill>
              <a:schemeClr val="bg1"/>
            </a:solidFill>
            <a:ln w="19050" algn="ctr">
              <a:noFill/>
              <a:miter lim="800000"/>
              <a:headEnd/>
              <a:tailEnd/>
            </a:ln>
          </p:spPr>
          <p:txBody>
            <a:bodyPr wrap="none" lIns="0" tIns="0" rIns="0" bIns="0" rtlCol="0">
              <a:spAutoFit/>
            </a:bodyPr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000" dirty="0"/>
                <a:t>Flame Retardants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0380B372-F7B1-4EA2-BC62-73B28BEB325A}"/>
                </a:ext>
              </a:extLst>
            </p:cNvPr>
            <p:cNvSpPr txBox="1"/>
            <p:nvPr/>
          </p:nvSpPr>
          <p:spPr bwMode="auto">
            <a:xfrm>
              <a:off x="4054964" y="4350061"/>
              <a:ext cx="1096214" cy="307825"/>
            </a:xfrm>
            <a:prstGeom prst="rect">
              <a:avLst/>
            </a:prstGeom>
            <a:solidFill>
              <a:schemeClr val="bg1"/>
            </a:solidFill>
            <a:ln w="19050" algn="ctr">
              <a:noFill/>
              <a:miter lim="800000"/>
              <a:headEnd/>
              <a:tailEnd/>
            </a:ln>
          </p:spPr>
          <p:txBody>
            <a:bodyPr wrap="none" lIns="0" tIns="0" rIns="0" bIns="0" rtlCol="0">
              <a:spAutoFit/>
            </a:bodyPr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000" dirty="0"/>
                <a:t>Phthalates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2F6C6EA1-649F-4E0B-8FFA-3F05A76318AC}"/>
                </a:ext>
              </a:extLst>
            </p:cNvPr>
            <p:cNvSpPr txBox="1"/>
            <p:nvPr/>
          </p:nvSpPr>
          <p:spPr bwMode="auto">
            <a:xfrm>
              <a:off x="5591868" y="4350061"/>
              <a:ext cx="823543" cy="307825"/>
            </a:xfrm>
            <a:prstGeom prst="rect">
              <a:avLst/>
            </a:prstGeom>
            <a:solidFill>
              <a:schemeClr val="bg1"/>
            </a:solidFill>
            <a:ln w="19050" algn="ctr">
              <a:noFill/>
              <a:miter lim="800000"/>
              <a:headEnd/>
              <a:tailEnd/>
            </a:ln>
          </p:spPr>
          <p:txBody>
            <a:bodyPr wrap="none" lIns="0" tIns="0" rIns="0" bIns="0" rtlCol="0">
              <a:spAutoFit/>
            </a:bodyPr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000" dirty="0"/>
                <a:t>Phenols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050754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23EA5C3-052F-4363-9613-BFBD60AE22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47" y="438150"/>
            <a:ext cx="4719021" cy="44767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A2840D2-3F0E-46D9-A431-BA7DFDB1C0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6800" y="514349"/>
            <a:ext cx="4286033" cy="429577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C23CD41-35CE-4F94-A5AF-2BECA2682CC4}"/>
              </a:ext>
            </a:extLst>
          </p:cNvPr>
          <p:cNvSpPr txBox="1"/>
          <p:nvPr/>
        </p:nvSpPr>
        <p:spPr>
          <a:xfrm>
            <a:off x="381000" y="4882496"/>
            <a:ext cx="5711221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/>
              <a:t>https://www.env-health.org/wp-content/uploads/2020/03/FREIA-infographic_EN_sm.pdf</a:t>
            </a:r>
          </a:p>
        </p:txBody>
      </p:sp>
    </p:spTree>
    <p:extLst>
      <p:ext uri="{BB962C8B-B14F-4D97-AF65-F5344CB8AC3E}">
        <p14:creationId xmlns:p14="http://schemas.microsoft.com/office/powerpoint/2010/main" val="23859827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5256" y="650251"/>
            <a:ext cx="2547253" cy="3923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34" name="Line 6"/>
          <p:cNvSpPr>
            <a:spLocks noChangeShapeType="1"/>
          </p:cNvSpPr>
          <p:nvPr/>
        </p:nvSpPr>
        <p:spPr bwMode="auto">
          <a:xfrm>
            <a:off x="5501307" y="1288162"/>
            <a:ext cx="899494" cy="80481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013"/>
          </a:p>
        </p:txBody>
      </p:sp>
      <p:pic>
        <p:nvPicPr>
          <p:cNvPr id="16388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0820" y="3322570"/>
            <a:ext cx="1190760" cy="777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30" name="Line 6"/>
          <p:cNvSpPr>
            <a:spLocks noChangeShapeType="1"/>
          </p:cNvSpPr>
          <p:nvPr/>
        </p:nvSpPr>
        <p:spPr bwMode="auto">
          <a:xfrm>
            <a:off x="5479012" y="2498585"/>
            <a:ext cx="645053" cy="37937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013"/>
          </a:p>
        </p:txBody>
      </p:sp>
      <p:pic>
        <p:nvPicPr>
          <p:cNvPr id="16390" name="Picture 6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9" r="7370"/>
          <a:stretch/>
        </p:blipFill>
        <p:spPr bwMode="auto">
          <a:xfrm>
            <a:off x="4253843" y="2192377"/>
            <a:ext cx="1257737" cy="804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26" name="Line 6"/>
          <p:cNvSpPr>
            <a:spLocks noChangeShapeType="1"/>
          </p:cNvSpPr>
          <p:nvPr/>
        </p:nvSpPr>
        <p:spPr bwMode="auto">
          <a:xfrm flipH="1">
            <a:off x="5312130" y="3700648"/>
            <a:ext cx="598346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013"/>
          </a:p>
        </p:txBody>
      </p:sp>
      <p:pic>
        <p:nvPicPr>
          <p:cNvPr id="16392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4766" y="604569"/>
            <a:ext cx="1086814" cy="85936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519" name="Line 6"/>
          <p:cNvSpPr>
            <a:spLocks noChangeShapeType="1"/>
          </p:cNvSpPr>
          <p:nvPr/>
        </p:nvSpPr>
        <p:spPr bwMode="auto">
          <a:xfrm flipH="1">
            <a:off x="7572151" y="2611793"/>
            <a:ext cx="644128" cy="1309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013"/>
          </a:p>
        </p:txBody>
      </p:sp>
      <p:grpSp>
        <p:nvGrpSpPr>
          <p:cNvPr id="16394" name="Group 1"/>
          <p:cNvGrpSpPr>
            <a:grpSpLocks/>
          </p:cNvGrpSpPr>
          <p:nvPr/>
        </p:nvGrpSpPr>
        <p:grpSpPr bwMode="auto">
          <a:xfrm>
            <a:off x="8159239" y="1980375"/>
            <a:ext cx="749036" cy="1331758"/>
            <a:chOff x="7030347" y="1170278"/>
            <a:chExt cx="1418281" cy="2054200"/>
          </a:xfrm>
        </p:grpSpPr>
        <p:pic>
          <p:nvPicPr>
            <p:cNvPr id="16399" name="Picture 7" descr="C:\Documents and Settings\schwartzj.ANSIRH\My Documents\My Pictures\Microsoft Clip Organizer\j0400574.jp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30347" y="1170278"/>
              <a:ext cx="872280" cy="109191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400" name="Picture 17" descr="foodcan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48491" y="2117990"/>
              <a:ext cx="1100137" cy="1106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1515" name="Line 6"/>
          <p:cNvSpPr>
            <a:spLocks noChangeShapeType="1"/>
          </p:cNvSpPr>
          <p:nvPr/>
        </p:nvSpPr>
        <p:spPr bwMode="auto">
          <a:xfrm>
            <a:off x="7572151" y="3711565"/>
            <a:ext cx="644128" cy="485794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013"/>
          </a:p>
        </p:txBody>
      </p:sp>
      <p:pic>
        <p:nvPicPr>
          <p:cNvPr id="16396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239" y="3997292"/>
            <a:ext cx="864510" cy="724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7" name="Picture 2" descr="C:\Users\woodrufft\AppData\Local\Microsoft\Windows\Temporary Internet Files\Content.IE5\ZEEPC05C\bere-acqua[1]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59" r="15723" b="9392"/>
          <a:stretch>
            <a:fillRect/>
          </a:stretch>
        </p:blipFill>
        <p:spPr bwMode="auto">
          <a:xfrm>
            <a:off x="8159239" y="380175"/>
            <a:ext cx="777030" cy="1035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Line 6"/>
          <p:cNvSpPr>
            <a:spLocks noChangeShapeType="1"/>
          </p:cNvSpPr>
          <p:nvPr/>
        </p:nvSpPr>
        <p:spPr bwMode="auto">
          <a:xfrm flipH="1">
            <a:off x="7439249" y="1041357"/>
            <a:ext cx="777030" cy="103535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013"/>
          </a:p>
        </p:txBody>
      </p:sp>
      <p:pic>
        <p:nvPicPr>
          <p:cNvPr id="2" name="Picture 1" descr="A graph showing the growth of plastic production&#10;&#10;Description automatically generated with medium confidence">
            <a:extLst>
              <a:ext uri="{FF2B5EF4-FFF2-40B4-BE49-F238E27FC236}">
                <a16:creationId xmlns:a16="http://schemas.microsoft.com/office/drawing/2014/main" id="{31F599E1-68CC-4927-452D-B0785A9F91BF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0"/>
            <a:ext cx="3936492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48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1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1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1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1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1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34" grpId="0" animBg="1"/>
      <p:bldP spid="21530" grpId="0" animBg="1"/>
      <p:bldP spid="21526" grpId="0" animBg="1"/>
      <p:bldP spid="21519" grpId="0" animBg="1"/>
      <p:bldP spid="21515" grpId="0" animBg="1"/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38" descr="A person holding her back&#10;&#10;Description automatically generated">
            <a:extLst>
              <a:ext uri="{FF2B5EF4-FFF2-40B4-BE49-F238E27FC236}">
                <a16:creationId xmlns:a16="http://schemas.microsoft.com/office/drawing/2014/main" id="{546CBEFE-2946-B28A-C8EA-F1A9AD74816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46" t="-57" r="306" b="57"/>
          <a:stretch/>
        </p:blipFill>
        <p:spPr>
          <a:xfrm>
            <a:off x="45690" y="0"/>
            <a:ext cx="3670664" cy="2660901"/>
          </a:xfrm>
          <a:prstGeom prst="rect">
            <a:avLst/>
          </a:prstGeom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CED2C2D5-4ADF-4E40-BABB-F9239221BE8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2238393"/>
              </p:ext>
            </p:extLst>
          </p:nvPr>
        </p:nvGraphicFramePr>
        <p:xfrm>
          <a:off x="2590800" y="2974132"/>
          <a:ext cx="6425811" cy="1593140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1287978">
                  <a:extLst>
                    <a:ext uri="{9D8B030D-6E8A-4147-A177-3AD203B41FA5}">
                      <a16:colId xmlns:a16="http://schemas.microsoft.com/office/drawing/2014/main" val="4150744183"/>
                    </a:ext>
                  </a:extLst>
                </a:gridCol>
                <a:gridCol w="125313">
                  <a:extLst>
                    <a:ext uri="{9D8B030D-6E8A-4147-A177-3AD203B41FA5}">
                      <a16:colId xmlns:a16="http://schemas.microsoft.com/office/drawing/2014/main" val="1348633049"/>
                    </a:ext>
                  </a:extLst>
                </a:gridCol>
                <a:gridCol w="125313">
                  <a:extLst>
                    <a:ext uri="{9D8B030D-6E8A-4147-A177-3AD203B41FA5}">
                      <a16:colId xmlns:a16="http://schemas.microsoft.com/office/drawing/2014/main" val="2244613961"/>
                    </a:ext>
                  </a:extLst>
                </a:gridCol>
                <a:gridCol w="125313">
                  <a:extLst>
                    <a:ext uri="{9D8B030D-6E8A-4147-A177-3AD203B41FA5}">
                      <a16:colId xmlns:a16="http://schemas.microsoft.com/office/drawing/2014/main" val="4066718059"/>
                    </a:ext>
                  </a:extLst>
                </a:gridCol>
                <a:gridCol w="125313">
                  <a:extLst>
                    <a:ext uri="{9D8B030D-6E8A-4147-A177-3AD203B41FA5}">
                      <a16:colId xmlns:a16="http://schemas.microsoft.com/office/drawing/2014/main" val="3987782665"/>
                    </a:ext>
                  </a:extLst>
                </a:gridCol>
                <a:gridCol w="125313">
                  <a:extLst>
                    <a:ext uri="{9D8B030D-6E8A-4147-A177-3AD203B41FA5}">
                      <a16:colId xmlns:a16="http://schemas.microsoft.com/office/drawing/2014/main" val="1183411145"/>
                    </a:ext>
                  </a:extLst>
                </a:gridCol>
                <a:gridCol w="125313">
                  <a:extLst>
                    <a:ext uri="{9D8B030D-6E8A-4147-A177-3AD203B41FA5}">
                      <a16:colId xmlns:a16="http://schemas.microsoft.com/office/drawing/2014/main" val="168260466"/>
                    </a:ext>
                  </a:extLst>
                </a:gridCol>
                <a:gridCol w="125313">
                  <a:extLst>
                    <a:ext uri="{9D8B030D-6E8A-4147-A177-3AD203B41FA5}">
                      <a16:colId xmlns:a16="http://schemas.microsoft.com/office/drawing/2014/main" val="1998854692"/>
                    </a:ext>
                  </a:extLst>
                </a:gridCol>
                <a:gridCol w="125313">
                  <a:extLst>
                    <a:ext uri="{9D8B030D-6E8A-4147-A177-3AD203B41FA5}">
                      <a16:colId xmlns:a16="http://schemas.microsoft.com/office/drawing/2014/main" val="935358472"/>
                    </a:ext>
                  </a:extLst>
                </a:gridCol>
                <a:gridCol w="125313">
                  <a:extLst>
                    <a:ext uri="{9D8B030D-6E8A-4147-A177-3AD203B41FA5}">
                      <a16:colId xmlns:a16="http://schemas.microsoft.com/office/drawing/2014/main" val="2395708171"/>
                    </a:ext>
                  </a:extLst>
                </a:gridCol>
                <a:gridCol w="125313">
                  <a:extLst>
                    <a:ext uri="{9D8B030D-6E8A-4147-A177-3AD203B41FA5}">
                      <a16:colId xmlns:a16="http://schemas.microsoft.com/office/drawing/2014/main" val="2966397686"/>
                    </a:ext>
                  </a:extLst>
                </a:gridCol>
                <a:gridCol w="125313">
                  <a:extLst>
                    <a:ext uri="{9D8B030D-6E8A-4147-A177-3AD203B41FA5}">
                      <a16:colId xmlns:a16="http://schemas.microsoft.com/office/drawing/2014/main" val="2692386510"/>
                    </a:ext>
                  </a:extLst>
                </a:gridCol>
                <a:gridCol w="125313">
                  <a:extLst>
                    <a:ext uri="{9D8B030D-6E8A-4147-A177-3AD203B41FA5}">
                      <a16:colId xmlns:a16="http://schemas.microsoft.com/office/drawing/2014/main" val="3929302362"/>
                    </a:ext>
                  </a:extLst>
                </a:gridCol>
                <a:gridCol w="125313">
                  <a:extLst>
                    <a:ext uri="{9D8B030D-6E8A-4147-A177-3AD203B41FA5}">
                      <a16:colId xmlns:a16="http://schemas.microsoft.com/office/drawing/2014/main" val="4227387461"/>
                    </a:ext>
                  </a:extLst>
                </a:gridCol>
                <a:gridCol w="125313">
                  <a:extLst>
                    <a:ext uri="{9D8B030D-6E8A-4147-A177-3AD203B41FA5}">
                      <a16:colId xmlns:a16="http://schemas.microsoft.com/office/drawing/2014/main" val="2389843997"/>
                    </a:ext>
                  </a:extLst>
                </a:gridCol>
                <a:gridCol w="125313">
                  <a:extLst>
                    <a:ext uri="{9D8B030D-6E8A-4147-A177-3AD203B41FA5}">
                      <a16:colId xmlns:a16="http://schemas.microsoft.com/office/drawing/2014/main" val="1932507514"/>
                    </a:ext>
                  </a:extLst>
                </a:gridCol>
                <a:gridCol w="125313">
                  <a:extLst>
                    <a:ext uri="{9D8B030D-6E8A-4147-A177-3AD203B41FA5}">
                      <a16:colId xmlns:a16="http://schemas.microsoft.com/office/drawing/2014/main" val="1398676218"/>
                    </a:ext>
                  </a:extLst>
                </a:gridCol>
                <a:gridCol w="125313">
                  <a:extLst>
                    <a:ext uri="{9D8B030D-6E8A-4147-A177-3AD203B41FA5}">
                      <a16:colId xmlns:a16="http://schemas.microsoft.com/office/drawing/2014/main" val="4135157921"/>
                    </a:ext>
                  </a:extLst>
                </a:gridCol>
                <a:gridCol w="125313">
                  <a:extLst>
                    <a:ext uri="{9D8B030D-6E8A-4147-A177-3AD203B41FA5}">
                      <a16:colId xmlns:a16="http://schemas.microsoft.com/office/drawing/2014/main" val="222090717"/>
                    </a:ext>
                  </a:extLst>
                </a:gridCol>
                <a:gridCol w="125313">
                  <a:extLst>
                    <a:ext uri="{9D8B030D-6E8A-4147-A177-3AD203B41FA5}">
                      <a16:colId xmlns:a16="http://schemas.microsoft.com/office/drawing/2014/main" val="2980288038"/>
                    </a:ext>
                  </a:extLst>
                </a:gridCol>
                <a:gridCol w="125313">
                  <a:extLst>
                    <a:ext uri="{9D8B030D-6E8A-4147-A177-3AD203B41FA5}">
                      <a16:colId xmlns:a16="http://schemas.microsoft.com/office/drawing/2014/main" val="1010299921"/>
                    </a:ext>
                  </a:extLst>
                </a:gridCol>
                <a:gridCol w="125313">
                  <a:extLst>
                    <a:ext uri="{9D8B030D-6E8A-4147-A177-3AD203B41FA5}">
                      <a16:colId xmlns:a16="http://schemas.microsoft.com/office/drawing/2014/main" val="1806610952"/>
                    </a:ext>
                  </a:extLst>
                </a:gridCol>
                <a:gridCol w="125313">
                  <a:extLst>
                    <a:ext uri="{9D8B030D-6E8A-4147-A177-3AD203B41FA5}">
                      <a16:colId xmlns:a16="http://schemas.microsoft.com/office/drawing/2014/main" val="95364004"/>
                    </a:ext>
                  </a:extLst>
                </a:gridCol>
                <a:gridCol w="125313">
                  <a:extLst>
                    <a:ext uri="{9D8B030D-6E8A-4147-A177-3AD203B41FA5}">
                      <a16:colId xmlns:a16="http://schemas.microsoft.com/office/drawing/2014/main" val="1686493687"/>
                    </a:ext>
                  </a:extLst>
                </a:gridCol>
                <a:gridCol w="125313">
                  <a:extLst>
                    <a:ext uri="{9D8B030D-6E8A-4147-A177-3AD203B41FA5}">
                      <a16:colId xmlns:a16="http://schemas.microsoft.com/office/drawing/2014/main" val="141631803"/>
                    </a:ext>
                  </a:extLst>
                </a:gridCol>
                <a:gridCol w="125313">
                  <a:extLst>
                    <a:ext uri="{9D8B030D-6E8A-4147-A177-3AD203B41FA5}">
                      <a16:colId xmlns:a16="http://schemas.microsoft.com/office/drawing/2014/main" val="889619075"/>
                    </a:ext>
                  </a:extLst>
                </a:gridCol>
                <a:gridCol w="125313">
                  <a:extLst>
                    <a:ext uri="{9D8B030D-6E8A-4147-A177-3AD203B41FA5}">
                      <a16:colId xmlns:a16="http://schemas.microsoft.com/office/drawing/2014/main" val="4270633492"/>
                    </a:ext>
                  </a:extLst>
                </a:gridCol>
                <a:gridCol w="125313">
                  <a:extLst>
                    <a:ext uri="{9D8B030D-6E8A-4147-A177-3AD203B41FA5}">
                      <a16:colId xmlns:a16="http://schemas.microsoft.com/office/drawing/2014/main" val="3297747664"/>
                    </a:ext>
                  </a:extLst>
                </a:gridCol>
                <a:gridCol w="125313">
                  <a:extLst>
                    <a:ext uri="{9D8B030D-6E8A-4147-A177-3AD203B41FA5}">
                      <a16:colId xmlns:a16="http://schemas.microsoft.com/office/drawing/2014/main" val="259101595"/>
                    </a:ext>
                  </a:extLst>
                </a:gridCol>
                <a:gridCol w="125313">
                  <a:extLst>
                    <a:ext uri="{9D8B030D-6E8A-4147-A177-3AD203B41FA5}">
                      <a16:colId xmlns:a16="http://schemas.microsoft.com/office/drawing/2014/main" val="60063572"/>
                    </a:ext>
                  </a:extLst>
                </a:gridCol>
                <a:gridCol w="125313">
                  <a:extLst>
                    <a:ext uri="{9D8B030D-6E8A-4147-A177-3AD203B41FA5}">
                      <a16:colId xmlns:a16="http://schemas.microsoft.com/office/drawing/2014/main" val="865361310"/>
                    </a:ext>
                  </a:extLst>
                </a:gridCol>
                <a:gridCol w="125313">
                  <a:extLst>
                    <a:ext uri="{9D8B030D-6E8A-4147-A177-3AD203B41FA5}">
                      <a16:colId xmlns:a16="http://schemas.microsoft.com/office/drawing/2014/main" val="3239515135"/>
                    </a:ext>
                  </a:extLst>
                </a:gridCol>
                <a:gridCol w="125313">
                  <a:extLst>
                    <a:ext uri="{9D8B030D-6E8A-4147-A177-3AD203B41FA5}">
                      <a16:colId xmlns:a16="http://schemas.microsoft.com/office/drawing/2014/main" val="3752432337"/>
                    </a:ext>
                  </a:extLst>
                </a:gridCol>
                <a:gridCol w="125313">
                  <a:extLst>
                    <a:ext uri="{9D8B030D-6E8A-4147-A177-3AD203B41FA5}">
                      <a16:colId xmlns:a16="http://schemas.microsoft.com/office/drawing/2014/main" val="2260027258"/>
                    </a:ext>
                  </a:extLst>
                </a:gridCol>
                <a:gridCol w="125313">
                  <a:extLst>
                    <a:ext uri="{9D8B030D-6E8A-4147-A177-3AD203B41FA5}">
                      <a16:colId xmlns:a16="http://schemas.microsoft.com/office/drawing/2014/main" val="3514383765"/>
                    </a:ext>
                  </a:extLst>
                </a:gridCol>
                <a:gridCol w="125313">
                  <a:extLst>
                    <a:ext uri="{9D8B030D-6E8A-4147-A177-3AD203B41FA5}">
                      <a16:colId xmlns:a16="http://schemas.microsoft.com/office/drawing/2014/main" val="3121119687"/>
                    </a:ext>
                  </a:extLst>
                </a:gridCol>
                <a:gridCol w="125313">
                  <a:extLst>
                    <a:ext uri="{9D8B030D-6E8A-4147-A177-3AD203B41FA5}">
                      <a16:colId xmlns:a16="http://schemas.microsoft.com/office/drawing/2014/main" val="3384008288"/>
                    </a:ext>
                  </a:extLst>
                </a:gridCol>
                <a:gridCol w="125313">
                  <a:extLst>
                    <a:ext uri="{9D8B030D-6E8A-4147-A177-3AD203B41FA5}">
                      <a16:colId xmlns:a16="http://schemas.microsoft.com/office/drawing/2014/main" val="947207767"/>
                    </a:ext>
                  </a:extLst>
                </a:gridCol>
                <a:gridCol w="125313">
                  <a:extLst>
                    <a:ext uri="{9D8B030D-6E8A-4147-A177-3AD203B41FA5}">
                      <a16:colId xmlns:a16="http://schemas.microsoft.com/office/drawing/2014/main" val="2682455283"/>
                    </a:ext>
                  </a:extLst>
                </a:gridCol>
                <a:gridCol w="125313">
                  <a:extLst>
                    <a:ext uri="{9D8B030D-6E8A-4147-A177-3AD203B41FA5}">
                      <a16:colId xmlns:a16="http://schemas.microsoft.com/office/drawing/2014/main" val="2167848369"/>
                    </a:ext>
                  </a:extLst>
                </a:gridCol>
                <a:gridCol w="125313">
                  <a:extLst>
                    <a:ext uri="{9D8B030D-6E8A-4147-A177-3AD203B41FA5}">
                      <a16:colId xmlns:a16="http://schemas.microsoft.com/office/drawing/2014/main" val="2665967641"/>
                    </a:ext>
                  </a:extLst>
                </a:gridCol>
                <a:gridCol w="125313">
                  <a:extLst>
                    <a:ext uri="{9D8B030D-6E8A-4147-A177-3AD203B41FA5}">
                      <a16:colId xmlns:a16="http://schemas.microsoft.com/office/drawing/2014/main" val="1366814048"/>
                    </a:ext>
                  </a:extLst>
                </a:gridCol>
              </a:tblGrid>
              <a:tr h="602035">
                <a:tc>
                  <a:txBody>
                    <a:bodyPr/>
                    <a:lstStyle/>
                    <a:p>
                      <a:pPr algn="l" fontAlgn="ctr"/>
                      <a:r>
                        <a:rPr lang="en-US" sz="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877" marR="2877" marT="287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BP8</a:t>
                      </a:r>
                    </a:p>
                  </a:txBody>
                  <a:tcPr marL="2877" marR="2877" marT="2877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4-OHBP</a:t>
                      </a:r>
                    </a:p>
                  </a:txBody>
                  <a:tcPr marL="2877" marR="2877" marT="2877" marB="0" vert="vert27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BP1</a:t>
                      </a:r>
                    </a:p>
                  </a:txBody>
                  <a:tcPr marL="2877" marR="2877" marT="2877" marB="0" vert="vert27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BP3</a:t>
                      </a:r>
                    </a:p>
                  </a:txBody>
                  <a:tcPr marL="2877" marR="2877" marT="2877" marB="0" vert="vert27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BPA</a:t>
                      </a:r>
                    </a:p>
                  </a:txBody>
                  <a:tcPr marL="2877" marR="2877" marT="2877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BPF</a:t>
                      </a:r>
                    </a:p>
                  </a:txBody>
                  <a:tcPr marL="2877" marR="2877" marT="2877" marB="0" vert="vert27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BPS</a:t>
                      </a:r>
                    </a:p>
                  </a:txBody>
                  <a:tcPr marL="2877" marR="2877" marT="2877" marB="0" vert="vert27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BPZ</a:t>
                      </a:r>
                    </a:p>
                  </a:txBody>
                  <a:tcPr marL="2877" marR="2877" marT="2877" marB="0" vert="vert27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2,4,5-T</a:t>
                      </a:r>
                    </a:p>
                  </a:txBody>
                  <a:tcPr marL="3253" marR="3253" marT="3253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PNP</a:t>
                      </a:r>
                    </a:p>
                  </a:txBody>
                  <a:tcPr marL="3253" marR="3253" marT="3253" marB="0" vert="vert27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PCP</a:t>
                      </a:r>
                    </a:p>
                  </a:txBody>
                  <a:tcPr marL="3253" marR="3253" marT="3253" marB="0" vert="vert27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2,4-D</a:t>
                      </a:r>
                    </a:p>
                  </a:txBody>
                  <a:tcPr marL="3253" marR="3253" marT="3253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ATZ</a:t>
                      </a:r>
                    </a:p>
                  </a:txBody>
                  <a:tcPr marL="3253" marR="3253" marT="3253" marB="0" vert="vert27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CLO</a:t>
                      </a:r>
                    </a:p>
                  </a:txBody>
                  <a:tcPr marL="3253" marR="3253" marT="3253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IMI</a:t>
                      </a:r>
                    </a:p>
                  </a:txBody>
                  <a:tcPr marL="3253" marR="3253" marT="3253" marB="0" vert="vert27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NDMA</a:t>
                      </a:r>
                    </a:p>
                  </a:txBody>
                  <a:tcPr marL="3253" marR="3253" marT="3253" marB="0" vert="vert27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NIT</a:t>
                      </a:r>
                    </a:p>
                  </a:txBody>
                  <a:tcPr marL="3253" marR="3253" marT="3253" marB="0" vert="vert27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THX</a:t>
                      </a:r>
                    </a:p>
                  </a:txBody>
                  <a:tcPr marL="3253" marR="3253" marT="3253" marB="0" vert="vert27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TCP</a:t>
                      </a:r>
                    </a:p>
                  </a:txBody>
                  <a:tcPr marL="3253" marR="3253" marT="3253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SUF</a:t>
                      </a:r>
                    </a:p>
                  </a:txBody>
                  <a:tcPr marL="3253" marR="3253" marT="3253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DCCA</a:t>
                      </a:r>
                    </a:p>
                  </a:txBody>
                  <a:tcPr marL="3253" marR="3253" marT="3253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FPBA</a:t>
                      </a:r>
                    </a:p>
                  </a:txBody>
                  <a:tcPr marL="3253" marR="3253" marT="3253" marB="0" vert="vert27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BzPB</a:t>
                      </a:r>
                      <a:endParaRPr lang="en-US" sz="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77" marR="2877" marT="2877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BuPB</a:t>
                      </a:r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77" marR="2877" marT="2877" marB="0" vert="vert27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EtPB</a:t>
                      </a:r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77" marR="2877" marT="2877" marB="0" vert="vert27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MePB</a:t>
                      </a:r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77" marR="2877" marT="2877" marB="0" vert="vert27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PrPB</a:t>
                      </a:r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77" marR="2877" marT="2877" marB="0" vert="vert27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∑DINCH</a:t>
                      </a:r>
                    </a:p>
                  </a:txBody>
                  <a:tcPr marL="3253" marR="3253" marT="3253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∑DEHP</a:t>
                      </a:r>
                    </a:p>
                  </a:txBody>
                  <a:tcPr marL="3253" marR="3253" marT="3253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∑DPHP</a:t>
                      </a:r>
                    </a:p>
                  </a:txBody>
                  <a:tcPr marL="3253" marR="3253" marT="3253" marB="0" vert="vert27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∑</a:t>
                      </a:r>
                      <a:r>
                        <a:rPr lang="en-US" sz="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DiDP</a:t>
                      </a:r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253" marR="3253" marT="3253" marB="0" vert="vert27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MHPP</a:t>
                      </a:r>
                    </a:p>
                  </a:txBody>
                  <a:tcPr marL="3253" marR="3253" marT="3253" marB="0" vert="vert27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MBzP</a:t>
                      </a:r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253" marR="3253" marT="3253" marB="0" vert="vert27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MEP</a:t>
                      </a:r>
                    </a:p>
                  </a:txBody>
                  <a:tcPr marL="3253" marR="3253" marT="3253" marB="0" vert="vert27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MiPP</a:t>
                      </a:r>
                      <a:r>
                        <a:rPr lang="en-US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/</a:t>
                      </a:r>
                      <a:r>
                        <a:rPr lang="en-US" sz="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MPrP</a:t>
                      </a:r>
                      <a:endParaRPr lang="en-US" sz="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253" marR="3253" marT="3253" marB="0" vert="vert27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MMP</a:t>
                      </a:r>
                    </a:p>
                  </a:txBody>
                  <a:tcPr marL="3253" marR="3253" marT="3253" marB="0" vert="vert27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MnBP</a:t>
                      </a:r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/</a:t>
                      </a:r>
                      <a:r>
                        <a:rPr lang="en-US" sz="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MiBP</a:t>
                      </a:r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253" marR="3253" marT="3253" marB="0" vert="vert27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MOP</a:t>
                      </a:r>
                    </a:p>
                  </a:txBody>
                  <a:tcPr marL="3253" marR="3253" marT="3253" marB="0" vert="vert27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FLUOs</a:t>
                      </a:r>
                    </a:p>
                  </a:txBody>
                  <a:tcPr marL="3253" marR="3253" marT="3253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NAPs</a:t>
                      </a:r>
                    </a:p>
                  </a:txBody>
                  <a:tcPr marL="3253" marR="3253" marT="3253" marB="0" vert="vert27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PHENs</a:t>
                      </a:r>
                    </a:p>
                  </a:txBody>
                  <a:tcPr marL="3253" marR="3253" marT="3253" marB="0" vert="vert27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5095824"/>
                  </a:ext>
                </a:extLst>
              </a:tr>
              <a:tr h="180353">
                <a:tc>
                  <a:txBody>
                    <a:bodyPr/>
                    <a:lstStyle/>
                    <a:p>
                      <a:pPr marL="45720"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Race/</a:t>
                      </a:r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ethnicity</a:t>
                      </a:r>
                      <a:r>
                        <a:rPr lang="en-US" sz="900" b="0" i="0" u="none" strike="noStrike" baseline="300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</a:t>
                      </a:r>
                      <a:endParaRPr lang="en-US" sz="900" b="0" i="0" u="none" strike="noStrike" baseline="30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253" marR="3253" marT="325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Wingdings" panose="05000000000000000000" pitchFamily="2" charset="2"/>
                        </a:rPr>
                        <a:t> </a:t>
                      </a:r>
                    </a:p>
                  </a:txBody>
                  <a:tcPr marL="2877" marR="2877" marT="287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F8CBAD"/>
                          </a:solidFill>
                          <a:effectLst/>
                          <a:latin typeface="Wingdings" panose="05000000000000000000" pitchFamily="2" charset="2"/>
                        </a:rPr>
                        <a:t> </a:t>
                      </a:r>
                    </a:p>
                  </a:txBody>
                  <a:tcPr marL="2877" marR="2877" marT="2877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>
                          <a:solidFill>
                            <a:srgbClr val="ED7D31"/>
                          </a:solidFill>
                          <a:effectLst/>
                          <a:latin typeface="Wingdings" panose="05000000000000000000" pitchFamily="2" charset="2"/>
                        </a:rPr>
                        <a:t> </a:t>
                      </a:r>
                    </a:p>
                  </a:txBody>
                  <a:tcPr marL="2877" marR="2877" marT="2877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>
                          <a:solidFill>
                            <a:srgbClr val="ED7D31"/>
                          </a:solidFill>
                          <a:effectLst/>
                          <a:latin typeface="Wingdings" panose="05000000000000000000" pitchFamily="2" charset="2"/>
                        </a:rPr>
                        <a:t> </a:t>
                      </a:r>
                    </a:p>
                  </a:txBody>
                  <a:tcPr marL="2877" marR="2877" marT="2877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Wingdings" panose="05000000000000000000" pitchFamily="2" charset="2"/>
                        </a:rPr>
                        <a:t> </a:t>
                      </a:r>
                    </a:p>
                  </a:txBody>
                  <a:tcPr marL="2877" marR="2877" marT="287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Wingdings" panose="05000000000000000000" pitchFamily="2" charset="2"/>
                        </a:rPr>
                        <a:t> </a:t>
                      </a:r>
                    </a:p>
                  </a:txBody>
                  <a:tcPr marL="2877" marR="2877" marT="2877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Wingdings" panose="05000000000000000000" pitchFamily="2" charset="2"/>
                        </a:rPr>
                        <a:t> </a:t>
                      </a:r>
                    </a:p>
                  </a:txBody>
                  <a:tcPr marL="2877" marR="2877" marT="2877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Wingdings" panose="05000000000000000000" pitchFamily="2" charset="2"/>
                        </a:rPr>
                        <a:t> </a:t>
                      </a:r>
                    </a:p>
                  </a:txBody>
                  <a:tcPr marL="2877" marR="2877" marT="2877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Wingdings" panose="05000000000000000000" pitchFamily="2" charset="2"/>
                        </a:rPr>
                        <a:t> </a:t>
                      </a:r>
                    </a:p>
                  </a:txBody>
                  <a:tcPr marL="3253" marR="3253" marT="325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Wingdings" panose="05000000000000000000" pitchFamily="2" charset="2"/>
                        </a:rPr>
                        <a:t> </a:t>
                      </a:r>
                    </a:p>
                  </a:txBody>
                  <a:tcPr marL="3253" marR="3253" marT="325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Wingdings" panose="05000000000000000000" pitchFamily="2" charset="2"/>
                        </a:rPr>
                        <a:t> </a:t>
                      </a:r>
                    </a:p>
                  </a:txBody>
                  <a:tcPr marL="3253" marR="3253" marT="325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Wingdings" panose="05000000000000000000" pitchFamily="2" charset="2"/>
                        </a:rPr>
                        <a:t> </a:t>
                      </a:r>
                    </a:p>
                  </a:txBody>
                  <a:tcPr marL="3253" marR="3253" marT="325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4472C4"/>
                          </a:solidFill>
                          <a:effectLst/>
                          <a:latin typeface="Wingdings" panose="05000000000000000000" pitchFamily="2" charset="2"/>
                        </a:rPr>
                        <a:t> </a:t>
                      </a:r>
                    </a:p>
                  </a:txBody>
                  <a:tcPr marL="3253" marR="3253" marT="325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9BC2E6"/>
                          </a:solidFill>
                          <a:effectLst/>
                          <a:latin typeface="Wingdings" panose="05000000000000000000" pitchFamily="2" charset="2"/>
                        </a:rPr>
                        <a:t> </a:t>
                      </a:r>
                    </a:p>
                  </a:txBody>
                  <a:tcPr marL="3253" marR="3253" marT="325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Wingdings" panose="05000000000000000000" pitchFamily="2" charset="2"/>
                        </a:rPr>
                        <a:t> </a:t>
                      </a:r>
                    </a:p>
                  </a:txBody>
                  <a:tcPr marL="3253" marR="3253" marT="325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Wingdings" panose="05000000000000000000" pitchFamily="2" charset="2"/>
                        </a:rPr>
                        <a:t> </a:t>
                      </a:r>
                    </a:p>
                  </a:txBody>
                  <a:tcPr marL="3253" marR="3253" marT="325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Wingdings" panose="05000000000000000000" pitchFamily="2" charset="2"/>
                        </a:rPr>
                        <a:t> </a:t>
                      </a:r>
                    </a:p>
                  </a:txBody>
                  <a:tcPr marL="3253" marR="3253" marT="325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Wingdings" panose="05000000000000000000" pitchFamily="2" charset="2"/>
                        </a:rPr>
                        <a:t> </a:t>
                      </a:r>
                    </a:p>
                  </a:txBody>
                  <a:tcPr marL="3253" marR="3253" marT="325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>
                          <a:solidFill>
                            <a:srgbClr val="4472C4"/>
                          </a:solidFill>
                          <a:effectLst/>
                          <a:latin typeface="Wingdings" panose="05000000000000000000" pitchFamily="2" charset="2"/>
                        </a:rPr>
                        <a:t> </a:t>
                      </a:r>
                    </a:p>
                  </a:txBody>
                  <a:tcPr marL="3253" marR="3253" marT="325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ED7D31"/>
                          </a:solidFill>
                          <a:effectLst/>
                          <a:latin typeface="Wingdings" panose="05000000000000000000" pitchFamily="2" charset="2"/>
                        </a:rPr>
                        <a:t> </a:t>
                      </a:r>
                    </a:p>
                  </a:txBody>
                  <a:tcPr marL="3253" marR="3253" marT="325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Wingdings" panose="05000000000000000000" pitchFamily="2" charset="2"/>
                        </a:rPr>
                        <a:t> </a:t>
                      </a:r>
                    </a:p>
                  </a:txBody>
                  <a:tcPr marL="3253" marR="3253" marT="325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ED7D31"/>
                          </a:solidFill>
                          <a:effectLst/>
                          <a:latin typeface="Wingdings" panose="05000000000000000000" pitchFamily="2" charset="2"/>
                        </a:rPr>
                        <a:t> </a:t>
                      </a:r>
                    </a:p>
                  </a:txBody>
                  <a:tcPr marL="3253" marR="3253" marT="325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Wingdings" panose="05000000000000000000" pitchFamily="2" charset="2"/>
                        </a:rPr>
                        <a:t> </a:t>
                      </a:r>
                    </a:p>
                  </a:txBody>
                  <a:tcPr marL="2877" marR="2877" marT="287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>
                          <a:solidFill>
                            <a:srgbClr val="9BC2E6"/>
                          </a:solidFill>
                          <a:effectLst/>
                          <a:latin typeface="Wingdings" panose="05000000000000000000" pitchFamily="2" charset="2"/>
                        </a:rPr>
                        <a:t> </a:t>
                      </a:r>
                    </a:p>
                  </a:txBody>
                  <a:tcPr marL="2877" marR="2877" marT="2877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Wingdings" panose="05000000000000000000" pitchFamily="2" charset="2"/>
                        </a:rPr>
                        <a:t> </a:t>
                      </a:r>
                    </a:p>
                  </a:txBody>
                  <a:tcPr marL="2877" marR="2877" marT="2877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Wingdings" panose="05000000000000000000" pitchFamily="2" charset="2"/>
                        </a:rPr>
                        <a:t> </a:t>
                      </a:r>
                    </a:p>
                  </a:txBody>
                  <a:tcPr marL="2877" marR="2877" marT="2877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Wingdings" panose="05000000000000000000" pitchFamily="2" charset="2"/>
                        </a:rPr>
                        <a:t> </a:t>
                      </a:r>
                    </a:p>
                  </a:txBody>
                  <a:tcPr marL="2877" marR="2877" marT="2877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F8CBAD"/>
                          </a:solidFill>
                          <a:effectLst/>
                          <a:latin typeface="Wingdings" panose="05000000000000000000" pitchFamily="2" charset="2"/>
                        </a:rPr>
                        <a:t> </a:t>
                      </a:r>
                    </a:p>
                  </a:txBody>
                  <a:tcPr marL="3253" marR="3253" marT="325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Wingdings" panose="05000000000000000000" pitchFamily="2" charset="2"/>
                        </a:rPr>
                        <a:t> </a:t>
                      </a:r>
                    </a:p>
                  </a:txBody>
                  <a:tcPr marL="3253" marR="3253" marT="325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Wingdings" panose="05000000000000000000" pitchFamily="2" charset="2"/>
                        </a:rPr>
                        <a:t> </a:t>
                      </a:r>
                    </a:p>
                  </a:txBody>
                  <a:tcPr marL="3253" marR="3253" marT="325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Wingdings" panose="05000000000000000000" pitchFamily="2" charset="2"/>
                        </a:rPr>
                        <a:t> </a:t>
                      </a:r>
                    </a:p>
                  </a:txBody>
                  <a:tcPr marL="3253" marR="3253" marT="325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Wingdings" panose="05000000000000000000" pitchFamily="2" charset="2"/>
                        </a:rPr>
                        <a:t> </a:t>
                      </a:r>
                    </a:p>
                  </a:txBody>
                  <a:tcPr marL="3253" marR="3253" marT="325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Wingdings" panose="05000000000000000000" pitchFamily="2" charset="2"/>
                        </a:rPr>
                        <a:t> </a:t>
                      </a:r>
                    </a:p>
                  </a:txBody>
                  <a:tcPr marL="3253" marR="3253" marT="325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>
                          <a:solidFill>
                            <a:srgbClr val="4472C4"/>
                          </a:solidFill>
                          <a:effectLst/>
                          <a:latin typeface="Wingdings" panose="05000000000000000000" pitchFamily="2" charset="2"/>
                        </a:rPr>
                        <a:t> </a:t>
                      </a:r>
                    </a:p>
                  </a:txBody>
                  <a:tcPr marL="3253" marR="3253" marT="325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Wingdings" panose="05000000000000000000" pitchFamily="2" charset="2"/>
                        </a:rPr>
                        <a:t> </a:t>
                      </a:r>
                    </a:p>
                  </a:txBody>
                  <a:tcPr marL="3253" marR="3253" marT="325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Wingdings" panose="05000000000000000000" pitchFamily="2" charset="2"/>
                        </a:rPr>
                        <a:t> </a:t>
                      </a:r>
                    </a:p>
                  </a:txBody>
                  <a:tcPr marL="3253" marR="3253" marT="325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Wingdings" panose="05000000000000000000" pitchFamily="2" charset="2"/>
                        </a:rPr>
                        <a:t> </a:t>
                      </a:r>
                    </a:p>
                  </a:txBody>
                  <a:tcPr marL="3253" marR="3253" marT="325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Wingdings" panose="05000000000000000000" pitchFamily="2" charset="2"/>
                        </a:rPr>
                        <a:t> </a:t>
                      </a:r>
                    </a:p>
                  </a:txBody>
                  <a:tcPr marL="3253" marR="3253" marT="325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Wingdings" panose="05000000000000000000" pitchFamily="2" charset="2"/>
                        </a:rPr>
                        <a:t> </a:t>
                      </a:r>
                    </a:p>
                  </a:txBody>
                  <a:tcPr marL="3253" marR="3253" marT="325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Wingdings" panose="05000000000000000000" pitchFamily="2" charset="2"/>
                        </a:rPr>
                        <a:t> </a:t>
                      </a:r>
                    </a:p>
                  </a:txBody>
                  <a:tcPr marL="3253" marR="3253" marT="325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>
                          <a:solidFill>
                            <a:srgbClr val="ED7D31"/>
                          </a:solidFill>
                          <a:effectLst/>
                          <a:latin typeface="Wingdings" panose="05000000000000000000" pitchFamily="2" charset="2"/>
                        </a:rPr>
                        <a:t> </a:t>
                      </a:r>
                    </a:p>
                  </a:txBody>
                  <a:tcPr marL="3253" marR="3253" marT="325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4567167"/>
                  </a:ext>
                </a:extLst>
              </a:tr>
              <a:tr h="277573">
                <a:tc>
                  <a:txBody>
                    <a:bodyPr/>
                    <a:lstStyle/>
                    <a:p>
                      <a:pPr marL="45720"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Non-Hispanic Black/Other/multiple</a:t>
                      </a:r>
                    </a:p>
                  </a:txBody>
                  <a:tcPr marL="29272" marR="3253" marT="325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F8CBAD"/>
                          </a:solidFill>
                          <a:effectLst/>
                          <a:latin typeface="Wingdings" panose="05000000000000000000" pitchFamily="2" charset="2"/>
                        </a:rPr>
                        <a:t>ñ</a:t>
                      </a:r>
                    </a:p>
                  </a:txBody>
                  <a:tcPr marL="2877" marR="2877" marT="287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Wingdings" panose="05000000000000000000" pitchFamily="2" charset="2"/>
                        </a:rPr>
                        <a:t> </a:t>
                      </a:r>
                    </a:p>
                  </a:txBody>
                  <a:tcPr marL="2877" marR="2877" marT="2877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4472C4"/>
                          </a:solidFill>
                          <a:effectLst/>
                          <a:latin typeface="Wingdings" panose="05000000000000000000" pitchFamily="2" charset="2"/>
                        </a:rPr>
                        <a:t>ò</a:t>
                      </a:r>
                    </a:p>
                  </a:txBody>
                  <a:tcPr marL="2877" marR="2877" marT="2877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4472C4"/>
                          </a:solidFill>
                          <a:effectLst/>
                          <a:latin typeface="Wingdings" panose="05000000000000000000" pitchFamily="2" charset="2"/>
                        </a:rPr>
                        <a:t>ò</a:t>
                      </a:r>
                    </a:p>
                  </a:txBody>
                  <a:tcPr marL="2877" marR="2877" marT="2877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Wingdings" panose="05000000000000000000" pitchFamily="2" charset="2"/>
                        </a:rPr>
                        <a:t> </a:t>
                      </a:r>
                    </a:p>
                  </a:txBody>
                  <a:tcPr marL="2877" marR="2877" marT="287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F8CBAD"/>
                          </a:solidFill>
                          <a:effectLst/>
                          <a:latin typeface="Wingdings" panose="05000000000000000000" pitchFamily="2" charset="2"/>
                        </a:rPr>
                        <a:t>ñ</a:t>
                      </a:r>
                    </a:p>
                  </a:txBody>
                  <a:tcPr marL="2877" marR="2877" marT="2877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F8CBAD"/>
                          </a:solidFill>
                          <a:effectLst/>
                          <a:latin typeface="Wingdings" panose="05000000000000000000" pitchFamily="2" charset="2"/>
                        </a:rPr>
                        <a:t>ñ</a:t>
                      </a:r>
                    </a:p>
                  </a:txBody>
                  <a:tcPr marL="2877" marR="2877" marT="2877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Wingdings" panose="05000000000000000000" pitchFamily="2" charset="2"/>
                        </a:rPr>
                        <a:t> </a:t>
                      </a:r>
                    </a:p>
                  </a:txBody>
                  <a:tcPr marL="2877" marR="2877" marT="2877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Wingdings" panose="05000000000000000000" pitchFamily="2" charset="2"/>
                        </a:rPr>
                        <a:t> </a:t>
                      </a:r>
                    </a:p>
                  </a:txBody>
                  <a:tcPr marL="3253" marR="3253" marT="325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Wingdings" panose="05000000000000000000" pitchFamily="2" charset="2"/>
                        </a:rPr>
                        <a:t> </a:t>
                      </a:r>
                    </a:p>
                  </a:txBody>
                  <a:tcPr marL="3253" marR="3253" marT="325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Wingdings" panose="05000000000000000000" pitchFamily="2" charset="2"/>
                        </a:rPr>
                        <a:t> </a:t>
                      </a:r>
                    </a:p>
                  </a:txBody>
                  <a:tcPr marL="3253" marR="3253" marT="325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Wingdings" panose="05000000000000000000" pitchFamily="2" charset="2"/>
                        </a:rPr>
                        <a:t> </a:t>
                      </a:r>
                    </a:p>
                  </a:txBody>
                  <a:tcPr marL="3253" marR="3253" marT="325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Wingdings" panose="05000000000000000000" pitchFamily="2" charset="2"/>
                        </a:rPr>
                        <a:t> </a:t>
                      </a:r>
                    </a:p>
                  </a:txBody>
                  <a:tcPr marL="3253" marR="3253" marT="325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4472C4"/>
                          </a:solidFill>
                          <a:effectLst/>
                          <a:latin typeface="Wingdings" panose="05000000000000000000" pitchFamily="2" charset="2"/>
                        </a:rPr>
                        <a:t>ò</a:t>
                      </a:r>
                    </a:p>
                  </a:txBody>
                  <a:tcPr marL="3253" marR="3253" marT="325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Wingdings" panose="05000000000000000000" pitchFamily="2" charset="2"/>
                        </a:rPr>
                        <a:t> </a:t>
                      </a:r>
                    </a:p>
                  </a:txBody>
                  <a:tcPr marL="3253" marR="3253" marT="325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Wingdings" panose="05000000000000000000" pitchFamily="2" charset="2"/>
                        </a:rPr>
                        <a:t> </a:t>
                      </a:r>
                    </a:p>
                  </a:txBody>
                  <a:tcPr marL="3253" marR="3253" marT="325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Wingdings" panose="05000000000000000000" pitchFamily="2" charset="2"/>
                        </a:rPr>
                        <a:t> </a:t>
                      </a:r>
                    </a:p>
                  </a:txBody>
                  <a:tcPr marL="3253" marR="3253" marT="325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Wingdings" panose="05000000000000000000" pitchFamily="2" charset="2"/>
                        </a:rPr>
                        <a:t> </a:t>
                      </a:r>
                    </a:p>
                  </a:txBody>
                  <a:tcPr marL="3253" marR="3253" marT="325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Wingdings" panose="05000000000000000000" pitchFamily="2" charset="2"/>
                        </a:rPr>
                        <a:t> </a:t>
                      </a:r>
                    </a:p>
                  </a:txBody>
                  <a:tcPr marL="3253" marR="3253" marT="325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4472C4"/>
                          </a:solidFill>
                          <a:effectLst/>
                          <a:latin typeface="Wingdings" panose="05000000000000000000" pitchFamily="2" charset="2"/>
                        </a:rPr>
                        <a:t>ò</a:t>
                      </a:r>
                    </a:p>
                  </a:txBody>
                  <a:tcPr marL="3253" marR="3253" marT="325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Wingdings" panose="05000000000000000000" pitchFamily="2" charset="2"/>
                        </a:rPr>
                        <a:t> </a:t>
                      </a:r>
                    </a:p>
                  </a:txBody>
                  <a:tcPr marL="3253" marR="3253" marT="325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4472C4"/>
                          </a:solidFill>
                          <a:effectLst/>
                          <a:latin typeface="Wingdings" panose="05000000000000000000" pitchFamily="2" charset="2"/>
                        </a:rPr>
                        <a:t>ò</a:t>
                      </a:r>
                    </a:p>
                  </a:txBody>
                  <a:tcPr marL="3253" marR="3253" marT="325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Wingdings" panose="05000000000000000000" pitchFamily="2" charset="2"/>
                        </a:rPr>
                        <a:t> </a:t>
                      </a:r>
                    </a:p>
                  </a:txBody>
                  <a:tcPr marL="2877" marR="2877" marT="287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Wingdings" panose="05000000000000000000" pitchFamily="2" charset="2"/>
                        </a:rPr>
                        <a:t> </a:t>
                      </a:r>
                    </a:p>
                  </a:txBody>
                  <a:tcPr marL="2877" marR="2877" marT="2877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ED7D31"/>
                          </a:solidFill>
                          <a:effectLst/>
                          <a:latin typeface="Wingdings" panose="05000000000000000000" pitchFamily="2" charset="2"/>
                        </a:rPr>
                        <a:t>ñ</a:t>
                      </a:r>
                    </a:p>
                  </a:txBody>
                  <a:tcPr marL="2877" marR="2877" marT="2877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ED7D31"/>
                          </a:solidFill>
                          <a:effectLst/>
                          <a:latin typeface="Wingdings" panose="05000000000000000000" pitchFamily="2" charset="2"/>
                        </a:rPr>
                        <a:t>ñ</a:t>
                      </a:r>
                    </a:p>
                  </a:txBody>
                  <a:tcPr marL="2877" marR="2877" marT="2877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ED7D31"/>
                          </a:solidFill>
                          <a:effectLst/>
                          <a:latin typeface="Wingdings" panose="05000000000000000000" pitchFamily="2" charset="2"/>
                        </a:rPr>
                        <a:t>ñ</a:t>
                      </a:r>
                    </a:p>
                  </a:txBody>
                  <a:tcPr marL="2877" marR="2877" marT="2877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Wingdings" panose="05000000000000000000" pitchFamily="2" charset="2"/>
                        </a:rPr>
                        <a:t> </a:t>
                      </a:r>
                    </a:p>
                  </a:txBody>
                  <a:tcPr marL="3253" marR="3253" marT="325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9BC2E6"/>
                          </a:solidFill>
                          <a:effectLst/>
                          <a:latin typeface="Wingdings" panose="05000000000000000000" pitchFamily="2" charset="2"/>
                        </a:rPr>
                        <a:t>ò</a:t>
                      </a:r>
                    </a:p>
                  </a:txBody>
                  <a:tcPr marL="3253" marR="3253" marT="325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Wingdings" panose="05000000000000000000" pitchFamily="2" charset="2"/>
                        </a:rPr>
                        <a:t> </a:t>
                      </a:r>
                    </a:p>
                  </a:txBody>
                  <a:tcPr marL="3253" marR="3253" marT="325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Wingdings" panose="05000000000000000000" pitchFamily="2" charset="2"/>
                        </a:rPr>
                        <a:t> </a:t>
                      </a:r>
                    </a:p>
                  </a:txBody>
                  <a:tcPr marL="3253" marR="3253" marT="325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Wingdings" panose="05000000000000000000" pitchFamily="2" charset="2"/>
                        </a:rPr>
                        <a:t> </a:t>
                      </a:r>
                    </a:p>
                  </a:txBody>
                  <a:tcPr marL="3253" marR="3253" marT="325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Wingdings" panose="05000000000000000000" pitchFamily="2" charset="2"/>
                        </a:rPr>
                        <a:t> </a:t>
                      </a:r>
                    </a:p>
                  </a:txBody>
                  <a:tcPr marL="3253" marR="3253" marT="325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ED7D31"/>
                          </a:solidFill>
                          <a:effectLst/>
                          <a:latin typeface="Wingdings" panose="05000000000000000000" pitchFamily="2" charset="2"/>
                        </a:rPr>
                        <a:t>ñ</a:t>
                      </a:r>
                    </a:p>
                  </a:txBody>
                  <a:tcPr marL="3253" marR="3253" marT="325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Wingdings" panose="05000000000000000000" pitchFamily="2" charset="2"/>
                        </a:rPr>
                        <a:t> </a:t>
                      </a:r>
                    </a:p>
                  </a:txBody>
                  <a:tcPr marL="3253" marR="3253" marT="325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Wingdings" panose="05000000000000000000" pitchFamily="2" charset="2"/>
                        </a:rPr>
                        <a:t> </a:t>
                      </a:r>
                    </a:p>
                  </a:txBody>
                  <a:tcPr marL="3253" marR="3253" marT="325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Wingdings" panose="05000000000000000000" pitchFamily="2" charset="2"/>
                        </a:rPr>
                        <a:t> </a:t>
                      </a:r>
                    </a:p>
                  </a:txBody>
                  <a:tcPr marL="3253" marR="3253" marT="325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Wingdings" panose="05000000000000000000" pitchFamily="2" charset="2"/>
                        </a:rPr>
                        <a:t> </a:t>
                      </a:r>
                    </a:p>
                  </a:txBody>
                  <a:tcPr marL="3253" marR="3253" marT="325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F8CBAD"/>
                          </a:solidFill>
                          <a:effectLst/>
                          <a:latin typeface="Wingdings" panose="05000000000000000000" pitchFamily="2" charset="2"/>
                        </a:rPr>
                        <a:t>ñ</a:t>
                      </a:r>
                    </a:p>
                  </a:txBody>
                  <a:tcPr marL="3253" marR="3253" marT="325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F8CBAD"/>
                          </a:solidFill>
                          <a:effectLst/>
                          <a:latin typeface="Wingdings" panose="05000000000000000000" pitchFamily="2" charset="2"/>
                        </a:rPr>
                        <a:t>ñ</a:t>
                      </a:r>
                    </a:p>
                  </a:txBody>
                  <a:tcPr marL="3253" marR="3253" marT="325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Wingdings" panose="05000000000000000000" pitchFamily="2" charset="2"/>
                        </a:rPr>
                        <a:t> </a:t>
                      </a:r>
                    </a:p>
                  </a:txBody>
                  <a:tcPr marL="3253" marR="3253" marT="325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1562965"/>
                  </a:ext>
                </a:extLst>
              </a:tr>
              <a:tr h="277573">
                <a:tc>
                  <a:txBody>
                    <a:bodyPr/>
                    <a:lstStyle/>
                    <a:p>
                      <a:pPr marL="45720" algn="l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Hispanic ethnicity</a:t>
                      </a:r>
                    </a:p>
                  </a:txBody>
                  <a:tcPr marL="29272" marR="3253" marT="325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ED7D31"/>
                          </a:solidFill>
                          <a:effectLst/>
                          <a:latin typeface="Wingdings" panose="05000000000000000000" pitchFamily="2" charset="2"/>
                        </a:rPr>
                        <a:t>ñ</a:t>
                      </a:r>
                    </a:p>
                  </a:txBody>
                  <a:tcPr marL="2877" marR="2877" marT="287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Wingdings" panose="05000000000000000000" pitchFamily="2" charset="2"/>
                        </a:rPr>
                        <a:t> </a:t>
                      </a:r>
                    </a:p>
                  </a:txBody>
                  <a:tcPr marL="2877" marR="2877" marT="2877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9BC2E6"/>
                          </a:solidFill>
                          <a:effectLst/>
                          <a:latin typeface="Wingdings" panose="05000000000000000000" pitchFamily="2" charset="2"/>
                        </a:rPr>
                        <a:t>ò</a:t>
                      </a:r>
                    </a:p>
                  </a:txBody>
                  <a:tcPr marL="2877" marR="2877" marT="2877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9BC2E6"/>
                          </a:solidFill>
                          <a:effectLst/>
                          <a:latin typeface="Wingdings" panose="05000000000000000000" pitchFamily="2" charset="2"/>
                        </a:rPr>
                        <a:t>ò</a:t>
                      </a:r>
                    </a:p>
                  </a:txBody>
                  <a:tcPr marL="2877" marR="2877" marT="2877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Wingdings" panose="05000000000000000000" pitchFamily="2" charset="2"/>
                        </a:rPr>
                        <a:t> </a:t>
                      </a:r>
                    </a:p>
                  </a:txBody>
                  <a:tcPr marL="2877" marR="2877" marT="287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F8CBAD"/>
                          </a:solidFill>
                          <a:effectLst/>
                          <a:latin typeface="Wingdings" panose="05000000000000000000" pitchFamily="2" charset="2"/>
                        </a:rPr>
                        <a:t>ñ</a:t>
                      </a:r>
                    </a:p>
                  </a:txBody>
                  <a:tcPr marL="2877" marR="2877" marT="2877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ED7D31"/>
                          </a:solidFill>
                          <a:effectLst/>
                          <a:latin typeface="Wingdings" panose="05000000000000000000" pitchFamily="2" charset="2"/>
                        </a:rPr>
                        <a:t>ñ</a:t>
                      </a:r>
                    </a:p>
                  </a:txBody>
                  <a:tcPr marL="2877" marR="2877" marT="2877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ED7D31"/>
                          </a:solidFill>
                          <a:effectLst/>
                          <a:latin typeface="Wingdings" panose="05000000000000000000" pitchFamily="2" charset="2"/>
                        </a:rPr>
                        <a:t>ñ</a:t>
                      </a:r>
                    </a:p>
                  </a:txBody>
                  <a:tcPr marL="2877" marR="2877" marT="2877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Wingdings" panose="05000000000000000000" pitchFamily="2" charset="2"/>
                        </a:rPr>
                        <a:t> </a:t>
                      </a:r>
                    </a:p>
                  </a:txBody>
                  <a:tcPr marL="3253" marR="3253" marT="325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Wingdings" panose="05000000000000000000" pitchFamily="2" charset="2"/>
                        </a:rPr>
                        <a:t> </a:t>
                      </a:r>
                    </a:p>
                  </a:txBody>
                  <a:tcPr marL="3253" marR="3253" marT="325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Wingdings" panose="05000000000000000000" pitchFamily="2" charset="2"/>
                        </a:rPr>
                        <a:t> </a:t>
                      </a:r>
                    </a:p>
                  </a:txBody>
                  <a:tcPr marL="3253" marR="3253" marT="325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F8CBAD"/>
                          </a:solidFill>
                          <a:effectLst/>
                          <a:latin typeface="Wingdings" panose="05000000000000000000" pitchFamily="2" charset="2"/>
                        </a:rPr>
                        <a:t>ñ</a:t>
                      </a:r>
                    </a:p>
                  </a:txBody>
                  <a:tcPr marL="3253" marR="3253" marT="325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Wingdings" panose="05000000000000000000" pitchFamily="2" charset="2"/>
                        </a:rPr>
                        <a:t> </a:t>
                      </a:r>
                    </a:p>
                  </a:txBody>
                  <a:tcPr marL="3253" marR="3253" marT="325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F8CBAD"/>
                          </a:solidFill>
                          <a:effectLst/>
                          <a:latin typeface="Wingdings" panose="05000000000000000000" pitchFamily="2" charset="2"/>
                        </a:rPr>
                        <a:t>ñ</a:t>
                      </a:r>
                    </a:p>
                  </a:txBody>
                  <a:tcPr marL="3253" marR="3253" marT="325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Wingdings" panose="05000000000000000000" pitchFamily="2" charset="2"/>
                        </a:rPr>
                        <a:t> </a:t>
                      </a:r>
                    </a:p>
                  </a:txBody>
                  <a:tcPr marL="3253" marR="3253" marT="325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F8CBAD"/>
                          </a:solidFill>
                          <a:effectLst/>
                          <a:latin typeface="Wingdings" panose="05000000000000000000" pitchFamily="2" charset="2"/>
                        </a:rPr>
                        <a:t>ñ</a:t>
                      </a:r>
                    </a:p>
                  </a:txBody>
                  <a:tcPr marL="3253" marR="3253" marT="325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Wingdings" panose="05000000000000000000" pitchFamily="2" charset="2"/>
                        </a:rPr>
                        <a:t> </a:t>
                      </a:r>
                    </a:p>
                  </a:txBody>
                  <a:tcPr marL="3253" marR="3253" marT="325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ED7D31"/>
                          </a:solidFill>
                          <a:effectLst/>
                          <a:latin typeface="Wingdings" panose="05000000000000000000" pitchFamily="2" charset="2"/>
                        </a:rPr>
                        <a:t>ñ</a:t>
                      </a:r>
                    </a:p>
                  </a:txBody>
                  <a:tcPr marL="3253" marR="3253" marT="325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Wingdings" panose="05000000000000000000" pitchFamily="2" charset="2"/>
                        </a:rPr>
                        <a:t> </a:t>
                      </a:r>
                    </a:p>
                  </a:txBody>
                  <a:tcPr marL="3253" marR="3253" marT="325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Wingdings" panose="05000000000000000000" pitchFamily="2" charset="2"/>
                        </a:rPr>
                        <a:t> </a:t>
                      </a:r>
                    </a:p>
                  </a:txBody>
                  <a:tcPr marL="3253" marR="3253" marT="325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Wingdings" panose="05000000000000000000" pitchFamily="2" charset="2"/>
                        </a:rPr>
                        <a:t> </a:t>
                      </a:r>
                    </a:p>
                  </a:txBody>
                  <a:tcPr marL="3253" marR="3253" marT="325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4472C4"/>
                          </a:solidFill>
                          <a:effectLst/>
                          <a:latin typeface="Wingdings" panose="05000000000000000000" pitchFamily="2" charset="2"/>
                        </a:rPr>
                        <a:t>ò</a:t>
                      </a:r>
                    </a:p>
                  </a:txBody>
                  <a:tcPr marL="3253" marR="3253" marT="325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Wingdings" panose="05000000000000000000" pitchFamily="2" charset="2"/>
                        </a:rPr>
                        <a:t> </a:t>
                      </a:r>
                    </a:p>
                  </a:txBody>
                  <a:tcPr marL="2877" marR="2877" marT="287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F8CBAD"/>
                          </a:solidFill>
                          <a:effectLst/>
                          <a:latin typeface="Wingdings" panose="05000000000000000000" pitchFamily="2" charset="2"/>
                        </a:rPr>
                        <a:t>ñ</a:t>
                      </a:r>
                    </a:p>
                  </a:txBody>
                  <a:tcPr marL="2877" marR="2877" marT="2877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F8CBAD"/>
                          </a:solidFill>
                          <a:effectLst/>
                          <a:latin typeface="Wingdings" panose="05000000000000000000" pitchFamily="2" charset="2"/>
                        </a:rPr>
                        <a:t>ñ</a:t>
                      </a:r>
                    </a:p>
                  </a:txBody>
                  <a:tcPr marL="2877" marR="2877" marT="2877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ED7D31"/>
                          </a:solidFill>
                          <a:effectLst/>
                          <a:latin typeface="Wingdings" panose="05000000000000000000" pitchFamily="2" charset="2"/>
                        </a:rPr>
                        <a:t>ñ</a:t>
                      </a:r>
                    </a:p>
                  </a:txBody>
                  <a:tcPr marL="2877" marR="2877" marT="2877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ED7D31"/>
                          </a:solidFill>
                          <a:effectLst/>
                          <a:latin typeface="Wingdings" panose="05000000000000000000" pitchFamily="2" charset="2"/>
                        </a:rPr>
                        <a:t>ñ</a:t>
                      </a:r>
                    </a:p>
                  </a:txBody>
                  <a:tcPr marL="2877" marR="2877" marT="2877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ED7D31"/>
                          </a:solidFill>
                          <a:effectLst/>
                          <a:latin typeface="Wingdings" panose="05000000000000000000" pitchFamily="2" charset="2"/>
                        </a:rPr>
                        <a:t>ñ</a:t>
                      </a:r>
                    </a:p>
                  </a:txBody>
                  <a:tcPr marL="3253" marR="3253" marT="325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ED7D31"/>
                          </a:solidFill>
                          <a:effectLst/>
                          <a:latin typeface="Wingdings" panose="05000000000000000000" pitchFamily="2" charset="2"/>
                        </a:rPr>
                        <a:t>ñ</a:t>
                      </a:r>
                    </a:p>
                  </a:txBody>
                  <a:tcPr marL="3253" marR="3253" marT="325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F8CBAD"/>
                          </a:solidFill>
                          <a:effectLst/>
                          <a:latin typeface="Wingdings" panose="05000000000000000000" pitchFamily="2" charset="2"/>
                        </a:rPr>
                        <a:t>ñ</a:t>
                      </a:r>
                    </a:p>
                  </a:txBody>
                  <a:tcPr marL="3253" marR="3253" marT="325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ED7D31"/>
                          </a:solidFill>
                          <a:effectLst/>
                          <a:latin typeface="Wingdings" panose="05000000000000000000" pitchFamily="2" charset="2"/>
                        </a:rPr>
                        <a:t>ñ</a:t>
                      </a:r>
                    </a:p>
                  </a:txBody>
                  <a:tcPr marL="3253" marR="3253" marT="325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9BC2E6"/>
                          </a:solidFill>
                          <a:effectLst/>
                          <a:latin typeface="Wingdings" panose="05000000000000000000" pitchFamily="2" charset="2"/>
                        </a:rPr>
                        <a:t>ò</a:t>
                      </a:r>
                    </a:p>
                  </a:txBody>
                  <a:tcPr marL="3253" marR="3253" marT="325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4472C4"/>
                          </a:solidFill>
                          <a:effectLst/>
                          <a:latin typeface="Wingdings" panose="05000000000000000000" pitchFamily="2" charset="2"/>
                        </a:rPr>
                        <a:t>ò</a:t>
                      </a:r>
                    </a:p>
                  </a:txBody>
                  <a:tcPr marL="3253" marR="3253" marT="325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ED7D31"/>
                          </a:solidFill>
                          <a:effectLst/>
                          <a:latin typeface="Wingdings" panose="05000000000000000000" pitchFamily="2" charset="2"/>
                        </a:rPr>
                        <a:t>ñ</a:t>
                      </a:r>
                    </a:p>
                  </a:txBody>
                  <a:tcPr marL="3253" marR="3253" marT="325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ED7D31"/>
                          </a:solidFill>
                          <a:effectLst/>
                          <a:latin typeface="Wingdings" panose="05000000000000000000" pitchFamily="2" charset="2"/>
                        </a:rPr>
                        <a:t>ñ</a:t>
                      </a:r>
                    </a:p>
                  </a:txBody>
                  <a:tcPr marL="3253" marR="3253" marT="325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Wingdings" panose="05000000000000000000" pitchFamily="2" charset="2"/>
                        </a:rPr>
                        <a:t> </a:t>
                      </a:r>
                    </a:p>
                  </a:txBody>
                  <a:tcPr marL="3253" marR="3253" marT="325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F8CBAD"/>
                          </a:solidFill>
                          <a:effectLst/>
                          <a:latin typeface="Wingdings" panose="05000000000000000000" pitchFamily="2" charset="2"/>
                        </a:rPr>
                        <a:t>ñ</a:t>
                      </a:r>
                    </a:p>
                  </a:txBody>
                  <a:tcPr marL="3253" marR="3253" marT="325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Wingdings" panose="05000000000000000000" pitchFamily="2" charset="2"/>
                        </a:rPr>
                        <a:t> </a:t>
                      </a:r>
                    </a:p>
                  </a:txBody>
                  <a:tcPr marL="3253" marR="3253" marT="325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F8CBAD"/>
                          </a:solidFill>
                          <a:effectLst/>
                          <a:latin typeface="Wingdings" panose="05000000000000000000" pitchFamily="2" charset="2"/>
                        </a:rPr>
                        <a:t>ñ</a:t>
                      </a:r>
                    </a:p>
                  </a:txBody>
                  <a:tcPr marL="3253" marR="3253" marT="325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ED7D31"/>
                          </a:solidFill>
                          <a:effectLst/>
                          <a:latin typeface="Wingdings" panose="05000000000000000000" pitchFamily="2" charset="2"/>
                        </a:rPr>
                        <a:t>ñ</a:t>
                      </a:r>
                    </a:p>
                  </a:txBody>
                  <a:tcPr marL="3253" marR="3253" marT="325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Wingdings" panose="05000000000000000000" pitchFamily="2" charset="2"/>
                        </a:rPr>
                        <a:t> </a:t>
                      </a:r>
                    </a:p>
                  </a:txBody>
                  <a:tcPr marL="3253" marR="3253" marT="325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4901089"/>
                  </a:ext>
                </a:extLst>
              </a:tr>
              <a:tr h="255606">
                <a:tc gridSpan="42">
                  <a:txBody>
                    <a:bodyPr/>
                    <a:lstStyle/>
                    <a:p>
                      <a:pPr marL="45720" algn="l" fontAlgn="ctr"/>
                      <a:r>
                        <a:rPr lang="en-US" sz="6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</a:t>
                      </a:r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Compared to non-Hispanic White</a:t>
                      </a:r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37" marR="4337" marT="433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rgbClr val="4472C4"/>
                        </a:solidFill>
                        <a:effectLst/>
                        <a:latin typeface="Wingdings" panose="05000000000000000000" pitchFamily="2" charset="2"/>
                      </a:endParaRPr>
                    </a:p>
                  </a:txBody>
                  <a:tcPr marL="5115" marR="5115" marT="51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rgbClr val="4472C4"/>
                        </a:solidFill>
                        <a:effectLst/>
                        <a:latin typeface="Wingdings" panose="05000000000000000000" pitchFamily="2" charset="2"/>
                      </a:endParaRPr>
                    </a:p>
                  </a:txBody>
                  <a:tcPr marL="5115" marR="5115" marT="511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Wingdings" panose="05000000000000000000" pitchFamily="2" charset="2"/>
                      </a:endParaRPr>
                    </a:p>
                  </a:txBody>
                  <a:tcPr marL="5115" marR="5115" marT="511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Wingdings" panose="05000000000000000000" pitchFamily="2" charset="2"/>
                      </a:endParaRPr>
                    </a:p>
                  </a:txBody>
                  <a:tcPr marL="5115" marR="5115" marT="511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Wingdings" panose="05000000000000000000" pitchFamily="2" charset="2"/>
                      </a:endParaRPr>
                    </a:p>
                  </a:txBody>
                  <a:tcPr marL="5115" marR="5115" marT="51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rgbClr val="ED7D31"/>
                        </a:solidFill>
                        <a:effectLst/>
                        <a:latin typeface="Wingdings" panose="05000000000000000000" pitchFamily="2" charset="2"/>
                      </a:endParaRPr>
                    </a:p>
                  </a:txBody>
                  <a:tcPr marL="5115" marR="5115" marT="511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rgbClr val="ED7D31"/>
                        </a:solidFill>
                        <a:effectLst/>
                        <a:latin typeface="Wingdings" panose="05000000000000000000" pitchFamily="2" charset="2"/>
                      </a:endParaRPr>
                    </a:p>
                  </a:txBody>
                  <a:tcPr marL="5115" marR="5115" marT="511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Wingdings" panose="05000000000000000000" pitchFamily="2" charset="2"/>
                      </a:endParaRPr>
                    </a:p>
                  </a:txBody>
                  <a:tcPr marL="5115" marR="5115" marT="511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Wingdings" panose="05000000000000000000" pitchFamily="2" charset="2"/>
                      </a:endParaRPr>
                    </a:p>
                  </a:txBody>
                  <a:tcPr marL="5782" marR="5782" marT="57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rgbClr val="4472C4"/>
                        </a:solidFill>
                        <a:effectLst/>
                        <a:latin typeface="Wingdings" panose="05000000000000000000" pitchFamily="2" charset="2"/>
                      </a:endParaRPr>
                    </a:p>
                  </a:txBody>
                  <a:tcPr marL="5782" marR="5782" marT="578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rgbClr val="4472C4"/>
                        </a:solidFill>
                        <a:effectLst/>
                        <a:latin typeface="Wingdings" panose="05000000000000000000" pitchFamily="2" charset="2"/>
                      </a:endParaRPr>
                    </a:p>
                  </a:txBody>
                  <a:tcPr marL="5782" marR="5782" marT="578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Wingdings" panose="05000000000000000000" pitchFamily="2" charset="2"/>
                      </a:endParaRPr>
                    </a:p>
                  </a:txBody>
                  <a:tcPr marL="5782" marR="5782" marT="57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Wingdings" panose="05000000000000000000" pitchFamily="2" charset="2"/>
                      </a:endParaRPr>
                    </a:p>
                  </a:txBody>
                  <a:tcPr marL="5782" marR="5782" marT="578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rgbClr val="ED7D31"/>
                        </a:solidFill>
                        <a:effectLst/>
                        <a:latin typeface="Wingdings" panose="05000000000000000000" pitchFamily="2" charset="2"/>
                      </a:endParaRPr>
                    </a:p>
                  </a:txBody>
                  <a:tcPr marL="5782" marR="5782" marT="57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Wingdings" panose="05000000000000000000" pitchFamily="2" charset="2"/>
                      </a:endParaRPr>
                    </a:p>
                  </a:txBody>
                  <a:tcPr marL="5782" marR="5782" marT="578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rgbClr val="ED7D31"/>
                        </a:solidFill>
                        <a:effectLst/>
                        <a:latin typeface="Wingdings" panose="05000000000000000000" pitchFamily="2" charset="2"/>
                      </a:endParaRPr>
                    </a:p>
                  </a:txBody>
                  <a:tcPr marL="5782" marR="5782" marT="578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rgbClr val="4472C4"/>
                        </a:solidFill>
                        <a:effectLst/>
                        <a:latin typeface="Wingdings" panose="05000000000000000000" pitchFamily="2" charset="2"/>
                      </a:endParaRPr>
                    </a:p>
                  </a:txBody>
                  <a:tcPr marL="5782" marR="5782" marT="578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rgbClr val="9BC2E6"/>
                        </a:solidFill>
                        <a:effectLst/>
                        <a:latin typeface="Wingdings" panose="05000000000000000000" pitchFamily="2" charset="2"/>
                      </a:endParaRPr>
                    </a:p>
                  </a:txBody>
                  <a:tcPr marL="5782" marR="5782" marT="578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Wingdings" panose="05000000000000000000" pitchFamily="2" charset="2"/>
                      </a:endParaRPr>
                    </a:p>
                  </a:txBody>
                  <a:tcPr marL="5782" marR="5782" marT="57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rgbClr val="ED7D31"/>
                        </a:solidFill>
                        <a:effectLst/>
                        <a:latin typeface="Wingdings" panose="05000000000000000000" pitchFamily="2" charset="2"/>
                      </a:endParaRPr>
                    </a:p>
                  </a:txBody>
                  <a:tcPr marL="5782" marR="5782" marT="57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Wingdings" panose="05000000000000000000" pitchFamily="2" charset="2"/>
                      </a:endParaRPr>
                    </a:p>
                  </a:txBody>
                  <a:tcPr marL="5782" marR="5782" marT="57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Wingdings" panose="05000000000000000000" pitchFamily="2" charset="2"/>
                      </a:endParaRPr>
                    </a:p>
                  </a:txBody>
                  <a:tcPr marL="5782" marR="5782" marT="578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0" i="0" u="none" strike="noStrike" dirty="0">
                        <a:solidFill>
                          <a:srgbClr val="F8CBAD"/>
                        </a:solidFill>
                        <a:effectLst/>
                        <a:latin typeface="Wingdings" panose="05000000000000000000" pitchFamily="2" charset="2"/>
                      </a:endParaRPr>
                    </a:p>
                  </a:txBody>
                  <a:tcPr marL="5115" marR="5115" marT="51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rgbClr val="4472C4"/>
                        </a:solidFill>
                        <a:effectLst/>
                        <a:latin typeface="Wingdings" panose="05000000000000000000" pitchFamily="2" charset="2"/>
                      </a:endParaRPr>
                    </a:p>
                  </a:txBody>
                  <a:tcPr marL="5115" marR="5115" marT="511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0" i="0" u="none" strike="noStrike" dirty="0">
                        <a:solidFill>
                          <a:srgbClr val="F8CBAD"/>
                        </a:solidFill>
                        <a:effectLst/>
                        <a:latin typeface="Wingdings" panose="05000000000000000000" pitchFamily="2" charset="2"/>
                      </a:endParaRPr>
                    </a:p>
                  </a:txBody>
                  <a:tcPr marL="5115" marR="5115" marT="511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rgbClr val="4472C4"/>
                        </a:solidFill>
                        <a:effectLst/>
                        <a:latin typeface="Wingdings" panose="05000000000000000000" pitchFamily="2" charset="2"/>
                      </a:endParaRPr>
                    </a:p>
                  </a:txBody>
                  <a:tcPr marL="5115" marR="5115" marT="511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rgbClr val="4472C4"/>
                        </a:solidFill>
                        <a:effectLst/>
                        <a:latin typeface="Wingdings" panose="05000000000000000000" pitchFamily="2" charset="2"/>
                      </a:endParaRPr>
                    </a:p>
                  </a:txBody>
                  <a:tcPr marL="5115" marR="5115" marT="511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rgbClr val="ED7D31"/>
                        </a:solidFill>
                        <a:effectLst/>
                        <a:latin typeface="Wingdings" panose="05000000000000000000" pitchFamily="2" charset="2"/>
                      </a:endParaRPr>
                    </a:p>
                  </a:txBody>
                  <a:tcPr marL="5782" marR="5782" marT="57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rgbClr val="4472C4"/>
                        </a:solidFill>
                        <a:effectLst/>
                        <a:latin typeface="Wingdings" panose="05000000000000000000" pitchFamily="2" charset="2"/>
                      </a:endParaRPr>
                    </a:p>
                  </a:txBody>
                  <a:tcPr marL="5782" marR="5782" marT="57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Wingdings" panose="05000000000000000000" pitchFamily="2" charset="2"/>
                      </a:endParaRPr>
                    </a:p>
                  </a:txBody>
                  <a:tcPr marL="5782" marR="5782" marT="578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rgbClr val="4472C4"/>
                        </a:solidFill>
                        <a:effectLst/>
                        <a:latin typeface="Wingdings" panose="05000000000000000000" pitchFamily="2" charset="2"/>
                      </a:endParaRPr>
                    </a:p>
                  </a:txBody>
                  <a:tcPr marL="5782" marR="5782" marT="578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rgbClr val="4472C4"/>
                        </a:solidFill>
                        <a:effectLst/>
                        <a:latin typeface="Wingdings" panose="05000000000000000000" pitchFamily="2" charset="2"/>
                      </a:endParaRPr>
                    </a:p>
                  </a:txBody>
                  <a:tcPr marL="5782" marR="5782" marT="578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rgbClr val="4472C4"/>
                        </a:solidFill>
                        <a:effectLst/>
                        <a:latin typeface="Wingdings" panose="05000000000000000000" pitchFamily="2" charset="2"/>
                      </a:endParaRPr>
                    </a:p>
                  </a:txBody>
                  <a:tcPr marL="5782" marR="5782" marT="578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rgbClr val="9BC2E6"/>
                        </a:solidFill>
                        <a:effectLst/>
                        <a:latin typeface="Wingdings" panose="05000000000000000000" pitchFamily="2" charset="2"/>
                      </a:endParaRPr>
                    </a:p>
                  </a:txBody>
                  <a:tcPr marL="5782" marR="5782" marT="578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rgbClr val="4472C4"/>
                        </a:solidFill>
                        <a:effectLst/>
                        <a:latin typeface="Wingdings" panose="05000000000000000000" pitchFamily="2" charset="2"/>
                      </a:endParaRPr>
                    </a:p>
                  </a:txBody>
                  <a:tcPr marL="5782" marR="5782" marT="578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Wingdings" panose="05000000000000000000" pitchFamily="2" charset="2"/>
                      </a:endParaRPr>
                    </a:p>
                  </a:txBody>
                  <a:tcPr marL="5782" marR="5782" marT="578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rgbClr val="4472C4"/>
                        </a:solidFill>
                        <a:effectLst/>
                        <a:latin typeface="Wingdings" panose="05000000000000000000" pitchFamily="2" charset="2"/>
                      </a:endParaRPr>
                    </a:p>
                  </a:txBody>
                  <a:tcPr marL="5782" marR="5782" marT="578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Wingdings" panose="05000000000000000000" pitchFamily="2" charset="2"/>
                      </a:endParaRPr>
                    </a:p>
                  </a:txBody>
                  <a:tcPr marL="5782" marR="5782" marT="578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rgbClr val="9BC2E6"/>
                        </a:solidFill>
                        <a:effectLst/>
                        <a:latin typeface="Wingdings" panose="05000000000000000000" pitchFamily="2" charset="2"/>
                      </a:endParaRPr>
                    </a:p>
                  </a:txBody>
                  <a:tcPr marL="5782" marR="5782" marT="57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rgbClr val="9BC2E6"/>
                        </a:solidFill>
                        <a:effectLst/>
                        <a:latin typeface="Wingdings" panose="05000000000000000000" pitchFamily="2" charset="2"/>
                      </a:endParaRPr>
                    </a:p>
                  </a:txBody>
                  <a:tcPr marL="5782" marR="5782" marT="578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0" i="0" u="none" strike="noStrike" dirty="0">
                        <a:solidFill>
                          <a:srgbClr val="F8CBAD"/>
                        </a:solidFill>
                        <a:effectLst/>
                        <a:latin typeface="Wingdings" panose="05000000000000000000" pitchFamily="2" charset="2"/>
                      </a:endParaRPr>
                    </a:p>
                  </a:txBody>
                  <a:tcPr marL="5782" marR="5782" marT="578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9943354"/>
                  </a:ext>
                </a:extLst>
              </a:tr>
            </a:tbl>
          </a:graphicData>
        </a:graphic>
      </p:graphicFrame>
      <p:grpSp>
        <p:nvGrpSpPr>
          <p:cNvPr id="3" name="Group 2">
            <a:extLst>
              <a:ext uri="{FF2B5EF4-FFF2-40B4-BE49-F238E27FC236}">
                <a16:creationId xmlns:a16="http://schemas.microsoft.com/office/drawing/2014/main" id="{A25D0253-E63A-40F6-95D8-5E0342A80E26}"/>
              </a:ext>
            </a:extLst>
          </p:cNvPr>
          <p:cNvGrpSpPr/>
          <p:nvPr/>
        </p:nvGrpSpPr>
        <p:grpSpPr>
          <a:xfrm>
            <a:off x="2566762" y="4698350"/>
            <a:ext cx="6473902" cy="472483"/>
            <a:chOff x="336931" y="-8389"/>
            <a:chExt cx="10340314" cy="576287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672AB7C4-FD5D-45FF-992C-65CFE8773AB2}"/>
                </a:ext>
              </a:extLst>
            </p:cNvPr>
            <p:cNvGrpSpPr/>
            <p:nvPr/>
          </p:nvGrpSpPr>
          <p:grpSpPr>
            <a:xfrm>
              <a:off x="336931" y="-8389"/>
              <a:ext cx="10340314" cy="576287"/>
              <a:chOff x="336931" y="-8389"/>
              <a:chExt cx="10340314" cy="576287"/>
            </a:xfrm>
          </p:grpSpPr>
          <p:grpSp>
            <p:nvGrpSpPr>
              <p:cNvPr id="6" name="Group 5">
                <a:extLst>
                  <a:ext uri="{FF2B5EF4-FFF2-40B4-BE49-F238E27FC236}">
                    <a16:creationId xmlns:a16="http://schemas.microsoft.com/office/drawing/2014/main" id="{982D6968-212F-4A2A-BDAC-CA4355B8AEF2}"/>
                  </a:ext>
                </a:extLst>
              </p:cNvPr>
              <p:cNvGrpSpPr/>
              <p:nvPr/>
            </p:nvGrpSpPr>
            <p:grpSpPr>
              <a:xfrm>
                <a:off x="2820418" y="-8389"/>
                <a:ext cx="2503591" cy="576287"/>
                <a:chOff x="2820418" y="-8389"/>
                <a:chExt cx="2503591" cy="576287"/>
              </a:xfrm>
            </p:grpSpPr>
            <p:pic>
              <p:nvPicPr>
                <p:cNvPr id="21" name="Picture 20">
                  <a:extLst>
                    <a:ext uri="{FF2B5EF4-FFF2-40B4-BE49-F238E27FC236}">
                      <a16:creationId xmlns:a16="http://schemas.microsoft.com/office/drawing/2014/main" id="{7D4B76C8-8B8E-4A0C-A047-CDB862289886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820418" y="-8389"/>
                  <a:ext cx="780356" cy="35297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grpSp>
              <p:nvGrpSpPr>
                <p:cNvPr id="22" name="Group 21">
                  <a:extLst>
                    <a:ext uri="{FF2B5EF4-FFF2-40B4-BE49-F238E27FC236}">
                      <a16:creationId xmlns:a16="http://schemas.microsoft.com/office/drawing/2014/main" id="{95B1AFDA-CD1A-408E-8D7F-8B023FA869BE}"/>
                    </a:ext>
                  </a:extLst>
                </p:cNvPr>
                <p:cNvGrpSpPr/>
                <p:nvPr/>
              </p:nvGrpSpPr>
              <p:grpSpPr>
                <a:xfrm>
                  <a:off x="3292573" y="48244"/>
                  <a:ext cx="2031436" cy="519654"/>
                  <a:chOff x="3259522" y="48244"/>
                  <a:chExt cx="1760491" cy="504825"/>
                </a:xfrm>
              </p:grpSpPr>
              <p:sp>
                <p:nvSpPr>
                  <p:cNvPr id="23" name="TextBox 9">
                    <a:extLst>
                      <a:ext uri="{FF2B5EF4-FFF2-40B4-BE49-F238E27FC236}">
                        <a16:creationId xmlns:a16="http://schemas.microsoft.com/office/drawing/2014/main" id="{A0867CA8-67ED-44EB-853A-D748557409E9}"/>
                      </a:ext>
                    </a:extLst>
                  </p:cNvPr>
                  <p:cNvSpPr txBox="1"/>
                  <p:nvPr/>
                </p:nvSpPr>
                <p:spPr>
                  <a:xfrm>
                    <a:off x="3259522" y="57770"/>
                    <a:ext cx="257175" cy="228600"/>
                  </a:xfrm>
                  <a:prstGeom prst="rect">
                    <a:avLst/>
                  </a:prstGeom>
                  <a:noFill/>
                  <a:ln w="9525" cmpd="sng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dk1"/>
                  </a:fontRef>
                </p:style>
                <p:txBody>
                  <a:bodyPr wrap="square" rtlCol="0" anchor="t"/>
                  <a:lstStyle>
                    <a:lvl1pPr marL="0" indent="0">
                      <a:defRPr sz="11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l"/>
                    <a:r>
                      <a:rPr lang="en-US" sz="619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= </a:t>
                    </a:r>
                  </a:p>
                </p:txBody>
              </p:sp>
              <p:sp>
                <p:nvSpPr>
                  <p:cNvPr id="24" name="TextBox 10">
                    <a:extLst>
                      <a:ext uri="{FF2B5EF4-FFF2-40B4-BE49-F238E27FC236}">
                        <a16:creationId xmlns:a16="http://schemas.microsoft.com/office/drawing/2014/main" id="{3A2B29C0-7E3E-450F-8C49-85DB26F5DB57}"/>
                      </a:ext>
                    </a:extLst>
                  </p:cNvPr>
                  <p:cNvSpPr txBox="1"/>
                  <p:nvPr/>
                </p:nvSpPr>
                <p:spPr>
                  <a:xfrm>
                    <a:off x="3402399" y="48244"/>
                    <a:ext cx="1617614" cy="504825"/>
                  </a:xfrm>
                  <a:prstGeom prst="rect">
                    <a:avLst/>
                  </a:prstGeom>
                  <a:noFill/>
                  <a:ln w="9525" cmpd="sng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dk1"/>
                  </a:fontRef>
                </p:style>
                <p:txBody>
                  <a:bodyPr wrap="square" rtlCol="0" anchor="t"/>
                  <a:lstStyle>
                    <a:lvl1pPr marL="0" indent="0">
                      <a:defRPr sz="11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l"/>
                    <a:r>
                      <a:rPr lang="en-US" sz="563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positive association, p &lt; 0.2</a:t>
                    </a:r>
                  </a:p>
                </p:txBody>
              </p:sp>
            </p:grpSp>
          </p:grpSp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03912910-10BE-40D6-A5D5-0D14040704DB}"/>
                  </a:ext>
                </a:extLst>
              </p:cNvPr>
              <p:cNvGrpSpPr/>
              <p:nvPr/>
            </p:nvGrpSpPr>
            <p:grpSpPr>
              <a:xfrm>
                <a:off x="8027370" y="0"/>
                <a:ext cx="2649875" cy="547949"/>
                <a:chOff x="7994319" y="248"/>
                <a:chExt cx="2296445" cy="532312"/>
              </a:xfrm>
            </p:grpSpPr>
            <p:pic>
              <p:nvPicPr>
                <p:cNvPr id="17" name="Picture 16">
                  <a:extLst>
                    <a:ext uri="{FF2B5EF4-FFF2-40B4-BE49-F238E27FC236}">
                      <a16:creationId xmlns:a16="http://schemas.microsoft.com/office/drawing/2014/main" id="{F5230721-9F0C-40C2-99D1-804164A03A3C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994319" y="248"/>
                  <a:ext cx="685800" cy="333375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grpSp>
              <p:nvGrpSpPr>
                <p:cNvPr id="18" name="Group 17">
                  <a:extLst>
                    <a:ext uri="{FF2B5EF4-FFF2-40B4-BE49-F238E27FC236}">
                      <a16:creationId xmlns:a16="http://schemas.microsoft.com/office/drawing/2014/main" id="{394FA1DE-BCC2-49CA-80B4-8EAB7310DB9D}"/>
                    </a:ext>
                  </a:extLst>
                </p:cNvPr>
                <p:cNvGrpSpPr/>
                <p:nvPr/>
              </p:nvGrpSpPr>
              <p:grpSpPr>
                <a:xfrm>
                  <a:off x="8403892" y="27735"/>
                  <a:ext cx="1886872" cy="504825"/>
                  <a:chOff x="8397890" y="27735"/>
                  <a:chExt cx="1834042" cy="504825"/>
                </a:xfrm>
              </p:grpSpPr>
              <p:sp>
                <p:nvSpPr>
                  <p:cNvPr id="19" name="TextBox 20">
                    <a:extLst>
                      <a:ext uri="{FF2B5EF4-FFF2-40B4-BE49-F238E27FC236}">
                        <a16:creationId xmlns:a16="http://schemas.microsoft.com/office/drawing/2014/main" id="{CD3AC08F-68D5-48D1-A338-DF87ED2A6F8A}"/>
                      </a:ext>
                    </a:extLst>
                  </p:cNvPr>
                  <p:cNvSpPr txBox="1"/>
                  <p:nvPr/>
                </p:nvSpPr>
                <p:spPr>
                  <a:xfrm>
                    <a:off x="8397890" y="37261"/>
                    <a:ext cx="257175" cy="228600"/>
                  </a:xfrm>
                  <a:prstGeom prst="rect">
                    <a:avLst/>
                  </a:prstGeom>
                  <a:noFill/>
                  <a:ln w="9525" cmpd="sng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dk1"/>
                  </a:fontRef>
                </p:style>
                <p:txBody>
                  <a:bodyPr wrap="square" rtlCol="0" anchor="t"/>
                  <a:lstStyle>
                    <a:lvl1pPr marL="0" indent="0">
                      <a:defRPr sz="11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l"/>
                    <a:r>
                      <a:rPr lang="en-US" sz="619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= </a:t>
                    </a:r>
                  </a:p>
                </p:txBody>
              </p:sp>
              <p:sp>
                <p:nvSpPr>
                  <p:cNvPr id="20" name="TextBox 21">
                    <a:extLst>
                      <a:ext uri="{FF2B5EF4-FFF2-40B4-BE49-F238E27FC236}">
                        <a16:creationId xmlns:a16="http://schemas.microsoft.com/office/drawing/2014/main" id="{229CBF00-6C30-42B4-AC15-DE3DB9B43708}"/>
                      </a:ext>
                    </a:extLst>
                  </p:cNvPr>
                  <p:cNvSpPr txBox="1"/>
                  <p:nvPr/>
                </p:nvSpPr>
                <p:spPr>
                  <a:xfrm>
                    <a:off x="8540765" y="27735"/>
                    <a:ext cx="1691167" cy="504825"/>
                  </a:xfrm>
                  <a:prstGeom prst="rect">
                    <a:avLst/>
                  </a:prstGeom>
                  <a:noFill/>
                  <a:ln w="9525" cmpd="sng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dk1"/>
                  </a:fontRef>
                </p:style>
                <p:txBody>
                  <a:bodyPr wrap="square" rtlCol="0" anchor="t"/>
                  <a:lstStyle>
                    <a:lvl1pPr marL="0" indent="0">
                      <a:defRPr sz="11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l"/>
                    <a:r>
                      <a:rPr lang="en-US" sz="563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negative association, p &lt; 0.2</a:t>
                    </a:r>
                  </a:p>
                </p:txBody>
              </p:sp>
            </p:grpSp>
          </p:grpSp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696E16B4-9A3F-4DDE-836F-23CC5CD9A2F4}"/>
                  </a:ext>
                </a:extLst>
              </p:cNvPr>
              <p:cNvGrpSpPr/>
              <p:nvPr/>
            </p:nvGrpSpPr>
            <p:grpSpPr>
              <a:xfrm>
                <a:off x="5399745" y="0"/>
                <a:ext cx="2522611" cy="557925"/>
                <a:chOff x="5365676" y="253"/>
                <a:chExt cx="2186154" cy="542003"/>
              </a:xfrm>
            </p:grpSpPr>
            <p:pic>
              <p:nvPicPr>
                <p:cNvPr id="13" name="Picture 12">
                  <a:extLst>
                    <a:ext uri="{FF2B5EF4-FFF2-40B4-BE49-F238E27FC236}">
                      <a16:creationId xmlns:a16="http://schemas.microsoft.com/office/drawing/2014/main" id="{A1CE7119-9E97-48F3-AD91-405799B1682A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365676" y="253"/>
                  <a:ext cx="666750" cy="333375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grpSp>
              <p:nvGrpSpPr>
                <p:cNvPr id="14" name="Group 13">
                  <a:extLst>
                    <a:ext uri="{FF2B5EF4-FFF2-40B4-BE49-F238E27FC236}">
                      <a16:creationId xmlns:a16="http://schemas.microsoft.com/office/drawing/2014/main" id="{11856714-A7E5-4D86-8A79-05F829C1EF6E}"/>
                    </a:ext>
                  </a:extLst>
                </p:cNvPr>
                <p:cNvGrpSpPr/>
                <p:nvPr/>
              </p:nvGrpSpPr>
              <p:grpSpPr>
                <a:xfrm>
                  <a:off x="5759115" y="37431"/>
                  <a:ext cx="1792715" cy="504825"/>
                  <a:chOff x="5753116" y="37431"/>
                  <a:chExt cx="1742521" cy="504825"/>
                </a:xfrm>
              </p:grpSpPr>
              <p:sp>
                <p:nvSpPr>
                  <p:cNvPr id="15" name="TextBox 16">
                    <a:extLst>
                      <a:ext uri="{FF2B5EF4-FFF2-40B4-BE49-F238E27FC236}">
                        <a16:creationId xmlns:a16="http://schemas.microsoft.com/office/drawing/2014/main" id="{3D465A70-12D0-445D-8BEF-E54B414F195F}"/>
                      </a:ext>
                    </a:extLst>
                  </p:cNvPr>
                  <p:cNvSpPr txBox="1"/>
                  <p:nvPr/>
                </p:nvSpPr>
                <p:spPr>
                  <a:xfrm>
                    <a:off x="5753116" y="46957"/>
                    <a:ext cx="257175" cy="228600"/>
                  </a:xfrm>
                  <a:prstGeom prst="rect">
                    <a:avLst/>
                  </a:prstGeom>
                  <a:noFill/>
                  <a:ln w="9525" cmpd="sng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dk1"/>
                  </a:fontRef>
                </p:style>
                <p:txBody>
                  <a:bodyPr wrap="square" rtlCol="0" anchor="t"/>
                  <a:lstStyle>
                    <a:lvl1pPr marL="0" indent="0">
                      <a:defRPr sz="11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l"/>
                    <a:r>
                      <a:rPr lang="en-US" sz="619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= </a:t>
                    </a:r>
                  </a:p>
                </p:txBody>
              </p:sp>
              <p:sp>
                <p:nvSpPr>
                  <p:cNvPr id="16" name="TextBox 17">
                    <a:extLst>
                      <a:ext uri="{FF2B5EF4-FFF2-40B4-BE49-F238E27FC236}">
                        <a16:creationId xmlns:a16="http://schemas.microsoft.com/office/drawing/2014/main" id="{A5D46F44-69FA-4E52-B26B-AF7D30635CD8}"/>
                      </a:ext>
                    </a:extLst>
                  </p:cNvPr>
                  <p:cNvSpPr txBox="1"/>
                  <p:nvPr/>
                </p:nvSpPr>
                <p:spPr>
                  <a:xfrm>
                    <a:off x="5895992" y="37431"/>
                    <a:ext cx="1599645" cy="504825"/>
                  </a:xfrm>
                  <a:prstGeom prst="rect">
                    <a:avLst/>
                  </a:prstGeom>
                  <a:noFill/>
                  <a:ln w="9525" cmpd="sng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dk1"/>
                  </a:fontRef>
                </p:style>
                <p:txBody>
                  <a:bodyPr wrap="square" rtlCol="0" anchor="t"/>
                  <a:lstStyle>
                    <a:lvl1pPr marL="0" indent="0">
                      <a:defRPr sz="11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l"/>
                    <a:r>
                      <a:rPr lang="en-US" sz="563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negative association, p &lt; 0.05</a:t>
                    </a:r>
                  </a:p>
                </p:txBody>
              </p:sp>
            </p:grpSp>
          </p:grpSp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24DB93E7-5312-4C73-A9A4-C888A4AB6984}"/>
                  </a:ext>
                </a:extLst>
              </p:cNvPr>
              <p:cNvGrpSpPr/>
              <p:nvPr/>
            </p:nvGrpSpPr>
            <p:grpSpPr>
              <a:xfrm>
                <a:off x="336931" y="-8389"/>
                <a:ext cx="2597134" cy="563538"/>
                <a:chOff x="291994" y="-7976"/>
                <a:chExt cx="2250740" cy="547456"/>
              </a:xfrm>
            </p:grpSpPr>
            <p:pic>
              <p:nvPicPr>
                <p:cNvPr id="10" name="Picture 9">
                  <a:extLst>
                    <a:ext uri="{FF2B5EF4-FFF2-40B4-BE49-F238E27FC236}">
                      <a16:creationId xmlns:a16="http://schemas.microsoft.com/office/drawing/2014/main" id="{66AB5BC2-20C7-430B-A429-F2A01E97E7C8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91994" y="-7976"/>
                  <a:ext cx="666750" cy="3467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11" name="TextBox 12">
                  <a:extLst>
                    <a:ext uri="{FF2B5EF4-FFF2-40B4-BE49-F238E27FC236}">
                      <a16:creationId xmlns:a16="http://schemas.microsoft.com/office/drawing/2014/main" id="{A7BC2489-F6DA-4D4B-B0FE-D442531A43E8}"/>
                    </a:ext>
                  </a:extLst>
                </p:cNvPr>
                <p:cNvSpPr txBox="1"/>
                <p:nvPr/>
              </p:nvSpPr>
              <p:spPr>
                <a:xfrm>
                  <a:off x="678068" y="44182"/>
                  <a:ext cx="257175" cy="228600"/>
                </a:xfrm>
                <a:prstGeom prst="rect">
                  <a:avLst/>
                </a:prstGeom>
                <a:noFill/>
                <a:ln w="9525" cmpd="sng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wrap="square" rtlCol="0" anchor="t"/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l"/>
                  <a:r>
                    <a:rPr lang="en-US" sz="619">
                      <a:latin typeface="Arial" panose="020B0604020202020204" pitchFamily="34" charset="0"/>
                      <a:cs typeface="Arial" panose="020B0604020202020204" pitchFamily="34" charset="0"/>
                    </a:rPr>
                    <a:t>= </a:t>
                  </a:r>
                </a:p>
              </p:txBody>
            </p:sp>
            <p:sp>
              <p:nvSpPr>
                <p:cNvPr id="12" name="TextBox 13">
                  <a:extLst>
                    <a:ext uri="{FF2B5EF4-FFF2-40B4-BE49-F238E27FC236}">
                      <a16:creationId xmlns:a16="http://schemas.microsoft.com/office/drawing/2014/main" id="{021C76A8-F5F4-4250-B8CA-3CBAF27F1C24}"/>
                    </a:ext>
                  </a:extLst>
                </p:cNvPr>
                <p:cNvSpPr txBox="1"/>
                <p:nvPr/>
              </p:nvSpPr>
              <p:spPr>
                <a:xfrm>
                  <a:off x="820943" y="34655"/>
                  <a:ext cx="1721791" cy="504825"/>
                </a:xfrm>
                <a:prstGeom prst="rect">
                  <a:avLst/>
                </a:prstGeom>
                <a:noFill/>
                <a:ln w="9525" cmpd="sng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wrap="square" rtlCol="0" anchor="t"/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l"/>
                  <a:r>
                    <a:rPr lang="en-US" sz="563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positive association, p &lt; 0.05</a:t>
                  </a:r>
                </a:p>
              </p:txBody>
            </p:sp>
          </p:grpSp>
        </p:grp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6FADA43F-DF11-4386-8D5F-9594698F23D5}"/>
                </a:ext>
              </a:extLst>
            </p:cNvPr>
            <p:cNvSpPr/>
            <p:nvPr/>
          </p:nvSpPr>
          <p:spPr>
            <a:xfrm>
              <a:off x="384682" y="12434"/>
              <a:ext cx="10216426" cy="280931"/>
            </a:xfrm>
            <a:prstGeom prst="rect">
              <a:avLst/>
            </a:prstGeom>
            <a:noFill/>
            <a:ln>
              <a:solidFill>
                <a:sysClr val="windowText" lastClr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en-US" sz="619"/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EB1A8C86-236F-4430-8859-314E7EEACB0B}"/>
              </a:ext>
            </a:extLst>
          </p:cNvPr>
          <p:cNvSpPr txBox="1"/>
          <p:nvPr/>
        </p:nvSpPr>
        <p:spPr>
          <a:xfrm rot="18675891">
            <a:off x="3901179" y="2473391"/>
            <a:ext cx="102929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cs typeface="Arial" panose="020B0604020202020204" pitchFamily="34" charset="0"/>
              </a:rPr>
              <a:t>Benzophenones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8A42C13-B251-45A8-ACF1-48DBA46B88B2}"/>
              </a:ext>
            </a:extLst>
          </p:cNvPr>
          <p:cNvSpPr txBox="1"/>
          <p:nvPr/>
        </p:nvSpPr>
        <p:spPr>
          <a:xfrm rot="18675891">
            <a:off x="4409782" y="2487981"/>
            <a:ext cx="90443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cs typeface="Arial" panose="020B0604020202020204" pitchFamily="34" charset="0"/>
              </a:rPr>
              <a:t>Bisphenols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C33B627-251C-442D-946F-8C8BA7062200}"/>
              </a:ext>
            </a:extLst>
          </p:cNvPr>
          <p:cNvSpPr txBox="1"/>
          <p:nvPr/>
        </p:nvSpPr>
        <p:spPr>
          <a:xfrm rot="18675891">
            <a:off x="4867254" y="2491957"/>
            <a:ext cx="99037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cs typeface="Arial" panose="020B0604020202020204" pitchFamily="34" charset="0"/>
              </a:rPr>
              <a:t>Fungicides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D6FC4D8-CC3C-4282-BC94-DF1C51A117C8}"/>
              </a:ext>
            </a:extLst>
          </p:cNvPr>
          <p:cNvSpPr txBox="1"/>
          <p:nvPr/>
        </p:nvSpPr>
        <p:spPr>
          <a:xfrm rot="18675891">
            <a:off x="5195409" y="2554204"/>
            <a:ext cx="83459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cs typeface="Arial" panose="020B0604020202020204" pitchFamily="34" charset="0"/>
              </a:rPr>
              <a:t>Herbicides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34F5252-5E99-47A1-894C-EF5D93B7D2CA}"/>
              </a:ext>
            </a:extLst>
          </p:cNvPr>
          <p:cNvSpPr txBox="1"/>
          <p:nvPr/>
        </p:nvSpPr>
        <p:spPr>
          <a:xfrm rot="18675891">
            <a:off x="5571838" y="2423234"/>
            <a:ext cx="116165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cs typeface="Arial" panose="020B0604020202020204" pitchFamily="34" charset="0"/>
              </a:rPr>
              <a:t>Neonicotinoids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7607E07-2781-4722-BA67-C206100D7137}"/>
              </a:ext>
            </a:extLst>
          </p:cNvPr>
          <p:cNvSpPr txBox="1"/>
          <p:nvPr/>
        </p:nvSpPr>
        <p:spPr>
          <a:xfrm rot="18675891">
            <a:off x="5959781" y="2328858"/>
            <a:ext cx="1350746" cy="2135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88" dirty="0">
                <a:cs typeface="Arial" panose="020B0604020202020204" pitchFamily="34" charset="0"/>
              </a:rPr>
              <a:t>Insecticide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2250375-8628-4149-AB31-D79F33FC9EB9}"/>
              </a:ext>
            </a:extLst>
          </p:cNvPr>
          <p:cNvSpPr txBox="1"/>
          <p:nvPr/>
        </p:nvSpPr>
        <p:spPr>
          <a:xfrm rot="18675891">
            <a:off x="6299429" y="2498735"/>
            <a:ext cx="92279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cs typeface="Arial" panose="020B0604020202020204" pitchFamily="34" charset="0"/>
              </a:rPr>
              <a:t>Pyrethroids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0D34D65-4C99-4FB0-B9C7-FADF35931A99}"/>
              </a:ext>
            </a:extLst>
          </p:cNvPr>
          <p:cNvSpPr txBox="1"/>
          <p:nvPr/>
        </p:nvSpPr>
        <p:spPr>
          <a:xfrm rot="18675891">
            <a:off x="6712189" y="2635351"/>
            <a:ext cx="63590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cs typeface="Arial" panose="020B0604020202020204" pitchFamily="34" charset="0"/>
              </a:rPr>
              <a:t>Parabens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8BEA6F8-AE3D-4665-B99A-78F5A974D1F2}"/>
              </a:ext>
            </a:extLst>
          </p:cNvPr>
          <p:cNvSpPr txBox="1"/>
          <p:nvPr/>
        </p:nvSpPr>
        <p:spPr>
          <a:xfrm rot="18675891">
            <a:off x="7025552" y="2421083"/>
            <a:ext cx="126929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cs typeface="Arial" panose="020B0604020202020204" pitchFamily="34" charset="0"/>
              </a:rPr>
              <a:t>Phthalate alternative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FB9526E6-7BC5-40BD-AB47-BD7B395FC4F5}"/>
              </a:ext>
            </a:extLst>
          </p:cNvPr>
          <p:cNvSpPr txBox="1"/>
          <p:nvPr/>
        </p:nvSpPr>
        <p:spPr>
          <a:xfrm rot="18675891">
            <a:off x="7830464" y="2558477"/>
            <a:ext cx="76051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cs typeface="Arial" panose="020B0604020202020204" pitchFamily="34" charset="0"/>
              </a:rPr>
              <a:t>Phthalates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E29A6EB-153F-4BCD-82F4-B1EECF5C42B5}"/>
              </a:ext>
            </a:extLst>
          </p:cNvPr>
          <p:cNvSpPr txBox="1"/>
          <p:nvPr/>
        </p:nvSpPr>
        <p:spPr>
          <a:xfrm>
            <a:off x="4190580" y="303922"/>
            <a:ext cx="4802415" cy="10656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accent1"/>
                </a:solidFill>
                <a:latin typeface="Franklin Gothic Medium" panose="020B0603020102020204" pitchFamily="34" charset="0"/>
              </a:rPr>
              <a:t>Toxic chemical exposures start </a:t>
            </a:r>
            <a:r>
              <a:rPr lang="en-US" sz="1600" b="1" i="1" dirty="0">
                <a:solidFill>
                  <a:schemeClr val="accent1"/>
                </a:solidFill>
                <a:latin typeface="Franklin Gothic Medium" panose="020B0603020102020204" pitchFamily="34" charset="0"/>
              </a:rPr>
              <a:t>in utero</a:t>
            </a:r>
            <a:endParaRPr lang="en-US" sz="1600" b="1" dirty="0">
              <a:solidFill>
                <a:schemeClr val="accent1"/>
              </a:solidFill>
              <a:latin typeface="Franklin Gothic Medium" panose="020B0603020102020204" pitchFamily="34" charset="0"/>
            </a:endParaRPr>
          </a:p>
          <a:p>
            <a:r>
              <a:rPr lang="en-US" sz="1575" dirty="0"/>
              <a:t>Exposures to chemicals are not equal</a:t>
            </a:r>
          </a:p>
          <a:p>
            <a:r>
              <a:rPr lang="en-US" sz="1575" dirty="0"/>
              <a:t>Multiple chemical are  higher in Hispanic and Black pregnant people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F4D02E4E-E390-42B7-955B-5CBBFC34A14F}"/>
              </a:ext>
            </a:extLst>
          </p:cNvPr>
          <p:cNvSpPr/>
          <p:nvPr/>
        </p:nvSpPr>
        <p:spPr>
          <a:xfrm>
            <a:off x="4279846" y="2865855"/>
            <a:ext cx="783995" cy="1659859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60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FBEF9826-8683-40C3-8D9C-B4F2C62D97A8}"/>
              </a:ext>
            </a:extLst>
          </p:cNvPr>
          <p:cNvSpPr/>
          <p:nvPr/>
        </p:nvSpPr>
        <p:spPr>
          <a:xfrm>
            <a:off x="6687354" y="2961391"/>
            <a:ext cx="1185816" cy="1659859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6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81C5C0F2-4BE6-5CE5-23BB-727961FEC98D}"/>
              </a:ext>
            </a:extLst>
          </p:cNvPr>
          <p:cNvSpPr txBox="1"/>
          <p:nvPr/>
        </p:nvSpPr>
        <p:spPr>
          <a:xfrm>
            <a:off x="2397718" y="1323248"/>
            <a:ext cx="12573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8E3200"/>
                </a:solidFill>
                <a:latin typeface="Franklin Gothic Medium" panose="020B0603020102020204" pitchFamily="34" charset="0"/>
              </a:rPr>
              <a:t>industrial chemicals found in virtually every U.S. pregnant woman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9E17CEB1-B3E6-C36E-1EAF-5A57E56B0E9B}"/>
              </a:ext>
            </a:extLst>
          </p:cNvPr>
          <p:cNvSpPr txBox="1"/>
          <p:nvPr/>
        </p:nvSpPr>
        <p:spPr>
          <a:xfrm>
            <a:off x="-75247" y="4943416"/>
            <a:ext cx="680892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/>
              <a:t>Buckley JP,. Environ Sci Technol. 2022 May PMCID: PMC9118548; Woodruff et al EHP 2011</a:t>
            </a:r>
          </a:p>
        </p:txBody>
      </p:sp>
    </p:spTree>
    <p:extLst>
      <p:ext uri="{BB962C8B-B14F-4D97-AF65-F5344CB8AC3E}">
        <p14:creationId xmlns:p14="http://schemas.microsoft.com/office/powerpoint/2010/main" val="1118639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Clarity">
  <a:themeElements>
    <a:clrScheme name="Custom 5">
      <a:dk1>
        <a:srgbClr val="000000"/>
      </a:dk1>
      <a:lt1>
        <a:sysClr val="window" lastClr="FFFFFF"/>
      </a:lt1>
      <a:dk2>
        <a:srgbClr val="FFFFFF"/>
      </a:dk2>
      <a:lt2>
        <a:srgbClr val="FFFFFF"/>
      </a:lt2>
      <a:accent1>
        <a:srgbClr val="081B5D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EaRTH">
  <a:themeElements>
    <a:clrScheme name="Custom 1">
      <a:dk1>
        <a:srgbClr val="000000"/>
      </a:dk1>
      <a:lt1>
        <a:sysClr val="window" lastClr="FFFFFF"/>
      </a:lt1>
      <a:dk2>
        <a:srgbClr val="5E5E5E"/>
      </a:dk2>
      <a:lt2>
        <a:srgbClr val="FFFFFF"/>
      </a:lt2>
      <a:accent1>
        <a:srgbClr val="002060"/>
      </a:accent1>
      <a:accent2>
        <a:srgbClr val="92D050"/>
      </a:accent2>
      <a:accent3>
        <a:srgbClr val="92D050"/>
      </a:accent3>
      <a:accent4>
        <a:srgbClr val="838383"/>
      </a:accent4>
      <a:accent5>
        <a:srgbClr val="00B0F0"/>
      </a:accent5>
      <a:accent6>
        <a:srgbClr val="92D050"/>
      </a:accent6>
      <a:hlink>
        <a:srgbClr val="00B0F0"/>
      </a:hlink>
      <a:folHlink>
        <a:srgbClr val="00B0F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aRTH" id="{ABD4C0C4-F038-461E-A0BE-C3EBE843AA9C}" vid="{FB2FABE5-B09E-482A-A3BE-5FD73C4D79CA}"/>
    </a:ext>
  </a:extLst>
</a:theme>
</file>

<file path=ppt/theme/theme3.xml><?xml version="1.0" encoding="utf-8"?>
<a:theme xmlns:a="http://schemas.openxmlformats.org/drawingml/2006/main" name="Clarity">
  <a:themeElements>
    <a:clrScheme name="Custom 5">
      <a:dk1>
        <a:srgbClr val="000000"/>
      </a:dk1>
      <a:lt1>
        <a:sysClr val="window" lastClr="FFFFFF"/>
      </a:lt1>
      <a:dk2>
        <a:srgbClr val="FFFFFF"/>
      </a:dk2>
      <a:lt2>
        <a:srgbClr val="FFFFFF"/>
      </a:lt2>
      <a:accent1>
        <a:srgbClr val="081B5D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UCSF Contemporary Pattern 1">
  <a:themeElements>
    <a:clrScheme name="USCF Template">
      <a:dk1>
        <a:srgbClr val="052049"/>
      </a:dk1>
      <a:lt1>
        <a:srgbClr val="FFFFFF"/>
      </a:lt1>
      <a:dk2>
        <a:srgbClr val="052049"/>
      </a:dk2>
      <a:lt2>
        <a:srgbClr val="FFFFFF"/>
      </a:lt2>
      <a:accent1>
        <a:srgbClr val="178CCB"/>
      </a:accent1>
      <a:accent2>
        <a:srgbClr val="16A0AC"/>
      </a:accent2>
      <a:accent3>
        <a:srgbClr val="32A03E"/>
      </a:accent3>
      <a:accent4>
        <a:srgbClr val="6E61D7"/>
      </a:accent4>
      <a:accent5>
        <a:srgbClr val="A238BA"/>
      </a:accent5>
      <a:accent6>
        <a:srgbClr val="C32882"/>
      </a:accent6>
      <a:hlink>
        <a:srgbClr val="178CCB"/>
      </a:hlink>
      <a:folHlink>
        <a:srgbClr val="5F5F5F"/>
      </a:folHlink>
    </a:clrScheme>
    <a:fontScheme name="UCSF">
      <a:majorFont>
        <a:latin typeface="Garamon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19050" algn="ctr">
          <a:noFill/>
          <a:miter lim="800000"/>
          <a:headEnd/>
          <a:tailEnd/>
        </a:ln>
      </a:spPr>
      <a:bodyPr wrap="none" rtlCol="0" anchor="ctr"/>
      <a:lstStyle>
        <a:defPPr algn="ctr">
          <a:lnSpc>
            <a:spcPct val="90000"/>
          </a:lnSpc>
          <a:defRPr sz="1600" b="1" dirty="0" err="1" smtClean="0">
            <a:solidFill>
              <a:schemeClr val="bg1"/>
            </a:solidFill>
            <a:latin typeface="+mj-lt"/>
          </a:defRPr>
        </a:defPPr>
      </a:lstStyle>
    </a:spDef>
    <a:lnDef>
      <a:spPr>
        <a:ln w="28575"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auto">
        <a:noFill/>
        <a:ln w="19050" algn="ctr">
          <a:noFill/>
          <a:miter lim="800000"/>
          <a:headEnd/>
          <a:tailEnd/>
        </a:ln>
      </a:spPr>
      <a:bodyPr wrap="square" lIns="0" tIns="0" rIns="0" bIns="0" rtlCol="0">
        <a:spAutoFit/>
      </a:bodyPr>
      <a:lstStyle>
        <a:defPPr>
          <a:defRPr sz="20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e3_UCSF-16x9-FontA_test2" id="{24DA3907-1B0C-0B4F-8531-D21433304D1E}" vid="{5AF78529-A89B-1E41-BE10-0E2BEF66F84E}"/>
    </a:ext>
  </a:extLst>
</a:theme>
</file>

<file path=ppt/theme/theme5.xml><?xml version="1.0" encoding="utf-8"?>
<a:theme xmlns:a="http://schemas.openxmlformats.org/drawingml/2006/main" name="Default Design">
  <a:themeElements>
    <a:clrScheme name="Default Design 1">
      <a:dk1>
        <a:srgbClr val="0D6072"/>
      </a:dk1>
      <a:lt1>
        <a:srgbClr val="FFFFFF"/>
      </a:lt1>
      <a:dk2>
        <a:srgbClr val="0D6072"/>
      </a:dk2>
      <a:lt2>
        <a:srgbClr val="AEAE99"/>
      </a:lt2>
      <a:accent1>
        <a:srgbClr val="CFCFC3"/>
      </a:accent1>
      <a:accent2>
        <a:srgbClr val="D14B01"/>
      </a:accent2>
      <a:accent3>
        <a:srgbClr val="FFFFFF"/>
      </a:accent3>
      <a:accent4>
        <a:srgbClr val="095160"/>
      </a:accent4>
      <a:accent5>
        <a:srgbClr val="E4E4DE"/>
      </a:accent5>
      <a:accent6>
        <a:srgbClr val="BD4301"/>
      </a:accent6>
      <a:hlink>
        <a:srgbClr val="A6CCCC"/>
      </a:hlink>
      <a:folHlink>
        <a:srgbClr val="79B3B3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D6072"/>
        </a:dk1>
        <a:lt1>
          <a:srgbClr val="FFFFFF"/>
        </a:lt1>
        <a:dk2>
          <a:srgbClr val="0D6072"/>
        </a:dk2>
        <a:lt2>
          <a:srgbClr val="AEAE99"/>
        </a:lt2>
        <a:accent1>
          <a:srgbClr val="CFCFC3"/>
        </a:accent1>
        <a:accent2>
          <a:srgbClr val="D14B01"/>
        </a:accent2>
        <a:accent3>
          <a:srgbClr val="FFFFFF"/>
        </a:accent3>
        <a:accent4>
          <a:srgbClr val="095160"/>
        </a:accent4>
        <a:accent5>
          <a:srgbClr val="E4E4DE"/>
        </a:accent5>
        <a:accent6>
          <a:srgbClr val="BD4301"/>
        </a:accent6>
        <a:hlink>
          <a:srgbClr val="A6CCCC"/>
        </a:hlink>
        <a:folHlink>
          <a:srgbClr val="79B3B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Clarity">
  <a:themeElements>
    <a:clrScheme name="Custom 5">
      <a:dk1>
        <a:srgbClr val="000000"/>
      </a:dk1>
      <a:lt1>
        <a:sysClr val="window" lastClr="FFFFFF"/>
      </a:lt1>
      <a:dk2>
        <a:srgbClr val="FFFFFF"/>
      </a:dk2>
      <a:lt2>
        <a:srgbClr val="FFFFFF"/>
      </a:lt2>
      <a:accent1>
        <a:srgbClr val="081B5D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Clarity">
  <a:themeElements>
    <a:clrScheme name="Custom 5">
      <a:dk1>
        <a:srgbClr val="000000"/>
      </a:dk1>
      <a:lt1>
        <a:sysClr val="window" lastClr="FFFFFF"/>
      </a:lt1>
      <a:dk2>
        <a:srgbClr val="FFFFFF"/>
      </a:dk2>
      <a:lt2>
        <a:srgbClr val="FFFFFF"/>
      </a:lt2>
      <a:accent1>
        <a:srgbClr val="081B5D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3397</TotalTime>
  <Words>1366</Words>
  <Application>Microsoft Macintosh PowerPoint</Application>
  <PresentationFormat>On-screen Show (16:9)</PresentationFormat>
  <Paragraphs>428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19</vt:i4>
      </vt:variant>
    </vt:vector>
  </HeadingPairs>
  <TitlesOfParts>
    <vt:vector size="37" baseType="lpstr">
      <vt:lpstr>.AppleSystemUIFont</vt:lpstr>
      <vt:lpstr>Arial</vt:lpstr>
      <vt:lpstr>Avenir</vt:lpstr>
      <vt:lpstr>Avenir Book</vt:lpstr>
      <vt:lpstr>Calibri</vt:lpstr>
      <vt:lpstr>Franklin Gothic Medium</vt:lpstr>
      <vt:lpstr>Garamond</vt:lpstr>
      <vt:lpstr>OTNEJMQuadraat</vt:lpstr>
      <vt:lpstr>Posterama</vt:lpstr>
      <vt:lpstr>Slack-Lato</vt:lpstr>
      <vt:lpstr>Wingdings</vt:lpstr>
      <vt:lpstr>1_Clarity</vt:lpstr>
      <vt:lpstr>EaRTH</vt:lpstr>
      <vt:lpstr>Clarity</vt:lpstr>
      <vt:lpstr>UCSF Contemporary Pattern 1</vt:lpstr>
      <vt:lpstr>Default Design</vt:lpstr>
      <vt:lpstr>Clarity</vt:lpstr>
      <vt:lpstr>Clarity</vt:lpstr>
      <vt:lpstr>Toxic chemicals and Burning Planet</vt:lpstr>
      <vt:lpstr>PowerPoint Presentation</vt:lpstr>
      <vt:lpstr>Building the foundation for action</vt:lpstr>
      <vt:lpstr>The Leading Cause of Premature Death Globally is Pollution – 9 million deaths annually Air and water pollution, pollution from lead and other chemicals, and toxic occup exposures </vt:lpstr>
      <vt:lpstr>Fossil Fuel - Petro-chemical connection</vt:lpstr>
      <vt:lpstr>PowerPoint Presentation</vt:lpstr>
      <vt:lpstr>PowerPoint Presentation</vt:lpstr>
      <vt:lpstr>PowerPoint Presentation</vt:lpstr>
      <vt:lpstr>PowerPoint Presentation</vt:lpstr>
      <vt:lpstr>Shift from communicable to noncommunicable disease since 1990</vt:lpstr>
      <vt:lpstr>PowerPoint Presentation</vt:lpstr>
      <vt:lpstr>PowerPoint Presentation</vt:lpstr>
      <vt:lpstr>Solutions</vt:lpstr>
      <vt:lpstr>Opportunity to improve health</vt:lpstr>
      <vt:lpstr>  Conclusions</vt:lpstr>
      <vt:lpstr>PowerPoint Presentation</vt:lpstr>
      <vt:lpstr>       For more information: prhe.ucsf.edu  earth.ucsf.edu  Follow us</vt:lpstr>
      <vt:lpstr>PowerPoint Presentation</vt:lpstr>
      <vt:lpstr>Industry as the 21st Century Vector of Disease</vt:lpstr>
    </vt:vector>
  </TitlesOfParts>
  <Company>UCSF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Sausser, Ann M</dc:creator>
  <cp:lastModifiedBy>Kristin Schafer</cp:lastModifiedBy>
  <cp:revision>380</cp:revision>
  <cp:lastPrinted>2017-04-14T19:32:49Z</cp:lastPrinted>
  <dcterms:created xsi:type="dcterms:W3CDTF">2017-03-28T22:17:03Z</dcterms:created>
  <dcterms:modified xsi:type="dcterms:W3CDTF">2024-04-10T16:01:06Z</dcterms:modified>
  <cp:contentStatus/>
</cp:coreProperties>
</file>