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  <p:sldMasterId id="214748367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y="5143500" cx="9144000"/>
  <p:notesSz cx="6858000" cy="9144000"/>
  <p:embeddedFontLst>
    <p:embeddedFont>
      <p:font typeface="Lexend Light"/>
      <p:regular r:id="rId36"/>
      <p:bold r:id="rId37"/>
    </p:embeddedFont>
    <p:embeddedFont>
      <p:font typeface="Lexend Medium"/>
      <p:regular r:id="rId38"/>
      <p:bold r:id="rId39"/>
    </p:embeddedFont>
    <p:embeddedFont>
      <p:font typeface="Lexend"/>
      <p:regular r:id="rId40"/>
      <p:bold r:id="rId41"/>
    </p:embeddedFont>
    <p:embeddedFont>
      <p:font typeface="Gill Sans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154FBC9-D285-4EAF-B468-6B7CBBD8595C}">
  <a:tblStyle styleId="{4154FBC9-D285-4EAF-B468-6B7CBBD8595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-regular.fntdata"/><Relationship Id="rId20" Type="http://schemas.openxmlformats.org/officeDocument/2006/relationships/slide" Target="slides/slide13.xml"/><Relationship Id="rId42" Type="http://schemas.openxmlformats.org/officeDocument/2006/relationships/font" Target="fonts/GillSans-regular.fntdata"/><Relationship Id="rId41" Type="http://schemas.openxmlformats.org/officeDocument/2006/relationships/font" Target="fonts/Lexend-bold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43" Type="http://schemas.openxmlformats.org/officeDocument/2006/relationships/font" Target="fonts/GillSans-bold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LexendLight-bold.fntdata"/><Relationship Id="rId14" Type="http://schemas.openxmlformats.org/officeDocument/2006/relationships/slide" Target="slides/slide7.xml"/><Relationship Id="rId36" Type="http://schemas.openxmlformats.org/officeDocument/2006/relationships/font" Target="fonts/LexendLight-regular.fntdata"/><Relationship Id="rId17" Type="http://schemas.openxmlformats.org/officeDocument/2006/relationships/slide" Target="slides/slide10.xml"/><Relationship Id="rId39" Type="http://schemas.openxmlformats.org/officeDocument/2006/relationships/font" Target="fonts/LexendMedium-bold.fntdata"/><Relationship Id="rId16" Type="http://schemas.openxmlformats.org/officeDocument/2006/relationships/slide" Target="slides/slide9.xml"/><Relationship Id="rId38" Type="http://schemas.openxmlformats.org/officeDocument/2006/relationships/font" Target="fonts/LexendMedium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667d8cc73a_1_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g2667d8cc73a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667d8cc73a_1_2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2667d8cc73a_1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667d8cc73a_1_2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2667d8cc73a_1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667d8cc73a_1_2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2667d8cc73a_1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667d8cc73a_1_2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2667d8cc73a_1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667d8cc73a_1_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2667d8cc73a_1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667d8cc73a_1_3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2667d8cc73a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667e0ea71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667e0ea71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667d8cc73a_1_3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2667d8cc73a_1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667e0ea71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667e0ea71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667e0ea71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667e0ea71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667d8cc73a_1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2667d8cc73a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67d8cc73a_1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5" name="Google Shape;285;g2667d8cc73a_1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667d8cc73a_1_3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2667d8cc73a_1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667d8cc73a_1_3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2667d8cc73a_1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667d8cc73a_1_3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2667d8cc73a_1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667d8cc73a_1_3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2667d8cc73a_1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667d8cc73a_1_3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2667d8cc73a_1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667d8cc73a_1_4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g2667d8cc73a_1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b46fb73513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2b46fb73513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b46fb73513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b46fb73513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67d8cc73a_1_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2667d8cc73a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b46fb735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2b46fb735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67d8cc73a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667d8cc73a_1_10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667d8cc73a_1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667d8cc73a_1_193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667d8cc73a_1_2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2667d8cc73a_1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7" name="Google Shape;167;g2667d8cc73a_1_2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667d8cc73a_1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2667d8cc73a_1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2667d8cc73a_1_2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667d8cc73a_1_2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g2667d8cc73a_1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4"/>
          <p:cNvSpPr/>
          <p:nvPr/>
        </p:nvSpPr>
        <p:spPr>
          <a:xfrm rot="-5400000">
            <a:off x="8058460" y="4063933"/>
            <a:ext cx="1085397" cy="1085397"/>
          </a:xfrm>
          <a:prstGeom prst="rtTriangle">
            <a:avLst/>
          </a:prstGeom>
          <a:solidFill>
            <a:srgbClr val="009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03309" y="4601419"/>
            <a:ext cx="438815" cy="435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6" name="Google Shape;66;p1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15"/>
          <p:cNvSpPr/>
          <p:nvPr/>
        </p:nvSpPr>
        <p:spPr>
          <a:xfrm rot="-5400000">
            <a:off x="8058460" y="4063933"/>
            <a:ext cx="1085397" cy="1085397"/>
          </a:xfrm>
          <a:prstGeom prst="rtTriangle">
            <a:avLst/>
          </a:prstGeom>
          <a:solidFill>
            <a:srgbClr val="009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03309" y="4601419"/>
            <a:ext cx="438815" cy="435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0" type="dt"/>
          </p:nvPr>
        </p:nvSpPr>
        <p:spPr>
          <a:xfrm>
            <a:off x="1968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py 4" type="tx">
  <p:cSld name="TITLE_AND_BODY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4464845" y="4915793"/>
            <a:ext cx="205383" cy="167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al"/>
              <a:buNone/>
              <a:defRPr sz="84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al"/>
              <a:buNone/>
              <a:defRPr sz="84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al"/>
              <a:buNone/>
              <a:defRPr sz="84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al"/>
              <a:buNone/>
              <a:defRPr sz="84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al"/>
              <a:buNone/>
              <a:defRPr sz="84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al"/>
              <a:buNone/>
              <a:defRPr sz="84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al"/>
              <a:buNone/>
              <a:defRPr sz="84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al"/>
              <a:buNone/>
              <a:defRPr sz="84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3"/>
              <a:buFont typeface="Arial"/>
              <a:buNone/>
              <a:defRPr sz="843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 2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Image">
  <p:cSld name="TITLE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/>
          <p:nvPr>
            <p:ph idx="2" type="pic"/>
          </p:nvPr>
        </p:nvSpPr>
        <p:spPr>
          <a:xfrm>
            <a:off x="4664000" y="0"/>
            <a:ext cx="4479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9"/>
          <p:cNvSpPr txBox="1"/>
          <p:nvPr/>
        </p:nvSpPr>
        <p:spPr>
          <a:xfrm rot="5400000">
            <a:off x="-1130100" y="1475900"/>
            <a:ext cx="257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CCCCCC"/>
                </a:solidFill>
                <a:latin typeface="Avenir"/>
                <a:ea typeface="Avenir"/>
                <a:cs typeface="Avenir"/>
                <a:sym typeface="Avenir"/>
              </a:rPr>
              <a:t>Environmental Working Group</a:t>
            </a:r>
            <a:endParaRPr b="0" i="0" sz="900" u="none" cap="none" strike="noStrike">
              <a:solidFill>
                <a:srgbClr val="CCCCC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4" name="Google Shape;84;p19"/>
          <p:cNvCxnSpPr/>
          <p:nvPr/>
        </p:nvCxnSpPr>
        <p:spPr>
          <a:xfrm>
            <a:off x="157100" y="2087150"/>
            <a:ext cx="0" cy="3056400"/>
          </a:xfrm>
          <a:prstGeom prst="straightConnector1">
            <a:avLst/>
          </a:prstGeom>
          <a:noFill/>
          <a:ln cap="flat" cmpd="sng" w="19050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396800" y="72862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4A525A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rgbClr val="4A525A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rgbClr val="4A525A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rgbClr val="4A525A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rgbClr val="4A525A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solidFill>
                  <a:srgbClr val="4A525A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rgbClr val="4A525A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solidFill>
                  <a:srgbClr val="4A525A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solidFill>
                  <a:srgbClr val="4A525A"/>
                </a:solidFill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type="title"/>
          </p:nvPr>
        </p:nvSpPr>
        <p:spPr>
          <a:xfrm>
            <a:off x="530100" y="155925"/>
            <a:ext cx="3999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"/>
              <a:buNone/>
              <a:defRPr sz="24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2" type="sldNum"/>
          </p:nvPr>
        </p:nvSpPr>
        <p:spPr>
          <a:xfrm>
            <a:off x="0" y="0"/>
            <a:ext cx="311700" cy="311700"/>
          </a:xfrm>
          <a:prstGeom prst="rect">
            <a:avLst/>
          </a:prstGeom>
          <a:solidFill>
            <a:srgbClr val="009B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1" name="Google Shape;91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2" name="Google Shape;10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5" name="Google Shape;10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8" name="Google Shape;108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/ BG image">
  <p:cSld name="TITLE_1">
    <p:bg>
      <p:bgPr>
        <a:solidFill>
          <a:srgbClr val="203A3B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>
            <p:ph idx="2" type="pic"/>
          </p:nvPr>
        </p:nvSpPr>
        <p:spPr>
          <a:xfrm>
            <a:off x="-10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7"/>
          <p:cNvSpPr txBox="1"/>
          <p:nvPr>
            <p:ph type="ctrTitle"/>
          </p:nvPr>
        </p:nvSpPr>
        <p:spPr>
          <a:xfrm>
            <a:off x="940350" y="1595800"/>
            <a:ext cx="4155600" cy="120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exend Light"/>
              <a:buNone/>
              <a:defRPr sz="3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idx="1" type="subTitle"/>
          </p:nvPr>
        </p:nvSpPr>
        <p:spPr>
          <a:xfrm>
            <a:off x="997625" y="3808075"/>
            <a:ext cx="3007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E9B8"/>
              </a:buClr>
              <a:buSzPts val="800"/>
              <a:buFont typeface="Lexend Medium"/>
              <a:buNone/>
              <a:defRPr sz="800">
                <a:solidFill>
                  <a:srgbClr val="CCE9B8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27"/>
          <p:cNvSpPr/>
          <p:nvPr/>
        </p:nvSpPr>
        <p:spPr>
          <a:xfrm>
            <a:off x="1097100" y="3565700"/>
            <a:ext cx="288600" cy="2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/>
          <p:nvPr/>
        </p:nvSpPr>
        <p:spPr>
          <a:xfrm rot="-5400000">
            <a:off x="8058460" y="4063933"/>
            <a:ext cx="1085397" cy="1085397"/>
          </a:xfrm>
          <a:prstGeom prst="rtTriangle">
            <a:avLst/>
          </a:prstGeom>
          <a:solidFill>
            <a:srgbClr val="009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603309" y="4601419"/>
            <a:ext cx="438815" cy="4357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sciencedirect.com/science/article/pii/S0013935122024926?via%3Dihub#bib74" TargetMode="External"/><Relationship Id="rId4" Type="http://schemas.openxmlformats.org/officeDocument/2006/relationships/hyperlink" Target="https://www.sciencedirect.com/topics/earth-and-planetary-sciences/great-lakes-region" TargetMode="External"/><Relationship Id="rId5" Type="http://schemas.openxmlformats.org/officeDocument/2006/relationships/hyperlink" Target="https://www.sciencedirect.com/science/article/pii/S0013935122024926?via%3Dihub#bib42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ec.alaska.gov/eh/vet/fish-monitoring-program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52.png"/><Relationship Id="rId13" Type="http://schemas.openxmlformats.org/officeDocument/2006/relationships/image" Target="../media/image50.pn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5" Type="http://schemas.openxmlformats.org/officeDocument/2006/relationships/image" Target="../media/image59.png"/><Relationship Id="rId14" Type="http://schemas.openxmlformats.org/officeDocument/2006/relationships/image" Target="../media/image55.png"/><Relationship Id="rId16" Type="http://schemas.openxmlformats.org/officeDocument/2006/relationships/image" Target="../media/image70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Relationship Id="rId7" Type="http://schemas.openxmlformats.org/officeDocument/2006/relationships/image" Target="../media/image49.png"/><Relationship Id="rId8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5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6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.png"/><Relationship Id="rId7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>
            <p:ph type="ctrTitle"/>
          </p:nvPr>
        </p:nvSpPr>
        <p:spPr>
          <a:xfrm>
            <a:off x="311700" y="606550"/>
            <a:ext cx="8730300" cy="18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SzPts val="1100"/>
              <a:buNone/>
            </a:pPr>
            <a:r>
              <a:rPr b="1" lang="en" sz="2700"/>
              <a:t>PFAS in Locally Caught Fish: A Potential Significant Source of Exposure and Threat to Health </a:t>
            </a:r>
            <a:endParaRPr b="1" sz="2700"/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3500"/>
          </a:p>
        </p:txBody>
      </p:sp>
      <p:pic>
        <p:nvPicPr>
          <p:cNvPr id="122" name="Google Shape;122;p28"/>
          <p:cNvPicPr preferRelativeResize="0"/>
          <p:nvPr/>
        </p:nvPicPr>
        <p:blipFill rotWithShape="1">
          <a:blip r:embed="rId3">
            <a:alphaModFix/>
          </a:blip>
          <a:srcRect b="12457" l="0" r="0" t="12450"/>
          <a:stretch/>
        </p:blipFill>
        <p:spPr>
          <a:xfrm>
            <a:off x="555775" y="2317465"/>
            <a:ext cx="2694059" cy="2694059"/>
          </a:xfrm>
          <a:custGeom>
            <a:rect b="b" l="l" r="r" t="t"/>
            <a:pathLst>
              <a:path extrusionOk="0" h="3741748" w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3" name="Google Shape;123;p28"/>
          <p:cNvSpPr/>
          <p:nvPr/>
        </p:nvSpPr>
        <p:spPr>
          <a:xfrm rot="-5400000">
            <a:off x="8058460" y="4063933"/>
            <a:ext cx="1085397" cy="1085397"/>
          </a:xfrm>
          <a:prstGeom prst="rtTriangle">
            <a:avLst/>
          </a:prstGeom>
          <a:solidFill>
            <a:srgbClr val="009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03309" y="4601419"/>
            <a:ext cx="438815" cy="4357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 txBox="1"/>
          <p:nvPr/>
        </p:nvSpPr>
        <p:spPr>
          <a:xfrm>
            <a:off x="3795063" y="2702550"/>
            <a:ext cx="3465600" cy="19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100"/>
              <a:t>Tasha Stoiber, PhD</a:t>
            </a:r>
            <a:endParaRPr sz="2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Senior Scientist, EWG</a:t>
            </a:r>
            <a:endParaRPr sz="2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100"/>
              <a:t>CHE-Alaska</a:t>
            </a:r>
            <a:endParaRPr sz="2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100"/>
              <a:t>January</a:t>
            </a:r>
            <a:r>
              <a:rPr b="0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100"/>
              <a:t>3</a:t>
            </a:r>
            <a:r>
              <a:rPr b="0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1, 202</a:t>
            </a:r>
            <a:r>
              <a:rPr lang="en" sz="2100"/>
              <a:t>4</a:t>
            </a:r>
            <a:endParaRPr sz="2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6651" y="2002721"/>
            <a:ext cx="2615184" cy="237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7"/>
          <p:cNvSpPr txBox="1"/>
          <p:nvPr/>
        </p:nvSpPr>
        <p:spPr>
          <a:xfrm>
            <a:off x="1555050" y="189075"/>
            <a:ext cx="5880000" cy="11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Infrequent consumption of freshwater fish can translate to significant PFOS exposure based on the median level in fish sampled by EPA between 2013 and 2015</a:t>
            </a:r>
            <a:endParaRPr b="1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7"/>
          <p:cNvPicPr preferRelativeResize="0"/>
          <p:nvPr/>
        </p:nvPicPr>
        <p:blipFill rotWithShape="1">
          <a:blip r:embed="rId4">
            <a:alphaModFix/>
          </a:blip>
          <a:srcRect b="37681" l="0" r="89479" t="28620"/>
          <a:stretch/>
        </p:blipFill>
        <p:spPr>
          <a:xfrm>
            <a:off x="4990262" y="2658874"/>
            <a:ext cx="523600" cy="1602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7"/>
          <p:cNvSpPr txBox="1"/>
          <p:nvPr/>
        </p:nvSpPr>
        <p:spPr>
          <a:xfrm>
            <a:off x="4744850" y="1736588"/>
            <a:ext cx="2395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Modeled PFOS serum increase from four meals a year</a:t>
            </a:r>
            <a:endParaRPr b="1" i="0" sz="18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7"/>
          <p:cNvSpPr txBox="1"/>
          <p:nvPr/>
        </p:nvSpPr>
        <p:spPr>
          <a:xfrm>
            <a:off x="5478475" y="4060866"/>
            <a:ext cx="21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7"/>
          <p:cNvSpPr txBox="1"/>
          <p:nvPr/>
        </p:nvSpPr>
        <p:spPr>
          <a:xfrm>
            <a:off x="5478475" y="2550776"/>
            <a:ext cx="21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7"/>
          <p:cNvSpPr txBox="1"/>
          <p:nvPr/>
        </p:nvSpPr>
        <p:spPr>
          <a:xfrm>
            <a:off x="5478475" y="3296821"/>
            <a:ext cx="21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5" name="Google Shape;205;p37"/>
          <p:cNvCxnSpPr/>
          <p:nvPr/>
        </p:nvCxnSpPr>
        <p:spPr>
          <a:xfrm flipH="1" rot="10800000">
            <a:off x="3666600" y="3216493"/>
            <a:ext cx="1336500" cy="834600"/>
          </a:xfrm>
          <a:prstGeom prst="straightConnector1">
            <a:avLst/>
          </a:prstGeom>
          <a:noFill/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06" name="Google Shape;206;p37"/>
          <p:cNvPicPr preferRelativeResize="0"/>
          <p:nvPr/>
        </p:nvPicPr>
        <p:blipFill rotWithShape="1">
          <a:blip r:embed="rId5">
            <a:alphaModFix amt="44000"/>
          </a:blip>
          <a:srcRect b="0" l="33706" r="19499" t="15139"/>
          <a:stretch/>
        </p:blipFill>
        <p:spPr>
          <a:xfrm>
            <a:off x="2609551" y="2093144"/>
            <a:ext cx="1093925" cy="22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7"/>
          <p:cNvSpPr txBox="1"/>
          <p:nvPr/>
        </p:nvSpPr>
        <p:spPr>
          <a:xfrm>
            <a:off x="1842047" y="1549967"/>
            <a:ext cx="2395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PFAS levels in fish</a:t>
            </a:r>
            <a:endParaRPr b="1" i="0" sz="18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(on average 74% PFOS)</a:t>
            </a:r>
            <a:endParaRPr b="1" i="0" sz="12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66902" y="2622524"/>
            <a:ext cx="803920" cy="16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7"/>
          <p:cNvSpPr txBox="1"/>
          <p:nvPr/>
        </p:nvSpPr>
        <p:spPr>
          <a:xfrm>
            <a:off x="5790018" y="3609715"/>
            <a:ext cx="743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NHANES median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2017-18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7"/>
          <p:cNvSpPr txBox="1"/>
          <p:nvPr/>
        </p:nvSpPr>
        <p:spPr>
          <a:xfrm>
            <a:off x="5842395" y="2737579"/>
            <a:ext cx="58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PFOS from 4 meals a year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7"/>
          <p:cNvSpPr/>
          <p:nvPr/>
        </p:nvSpPr>
        <p:spPr>
          <a:xfrm>
            <a:off x="2133572" y="4348749"/>
            <a:ext cx="2009100" cy="338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150" y="688460"/>
            <a:ext cx="7348150" cy="40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8"/>
          <p:cNvSpPr txBox="1"/>
          <p:nvPr>
            <p:ph type="title"/>
          </p:nvPr>
        </p:nvSpPr>
        <p:spPr>
          <a:xfrm>
            <a:off x="659150" y="57150"/>
            <a:ext cx="73482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5000"/>
              <a:buFont typeface="Calibri"/>
              <a:buNone/>
            </a:pPr>
            <a:r>
              <a:rPr lang="en" sz="2000"/>
              <a:t>Total quantifiable PFAS in freshwater fish in the continental United States (2013-2015)</a:t>
            </a:r>
            <a:endParaRPr sz="2000">
              <a:highlight>
                <a:srgbClr val="FFFF00"/>
              </a:highlight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2142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8" name="Google Shape;218;p38"/>
          <p:cNvSpPr txBox="1"/>
          <p:nvPr/>
        </p:nvSpPr>
        <p:spPr>
          <a:xfrm>
            <a:off x="796950" y="3807725"/>
            <a:ext cx="1769400" cy="769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 (50) </a:t>
            </a: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&gt; 50,000 ng/kg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(224)</a:t>
            </a:r>
            <a:r>
              <a:rPr b="0" i="0" lang="en" sz="800" u="none" cap="none" strike="noStrik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10,001 - 50,000 ng/kg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(219) </a:t>
            </a:r>
            <a:r>
              <a:rPr b="0" i="0" lang="en" sz="800" u="none" cap="none" strike="noStrike">
                <a:solidFill>
                  <a:srgbClr val="8093B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1,001 - 10,000 ng/kg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   (8)</a:t>
            </a: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&lt; 1000 ng/kg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8"/>
          <p:cNvPicPr preferRelativeResize="0"/>
          <p:nvPr/>
        </p:nvPicPr>
        <p:blipFill rotWithShape="1">
          <a:blip r:embed="rId4">
            <a:alphaModFix/>
          </a:blip>
          <a:srcRect b="0" l="22404" r="28255" t="0"/>
          <a:stretch/>
        </p:blipFill>
        <p:spPr>
          <a:xfrm>
            <a:off x="1190151" y="3858451"/>
            <a:ext cx="116900" cy="7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848" y="1165700"/>
            <a:ext cx="5323551" cy="23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9"/>
          <p:cNvSpPr txBox="1"/>
          <p:nvPr>
            <p:ph type="title"/>
          </p:nvPr>
        </p:nvSpPr>
        <p:spPr>
          <a:xfrm>
            <a:off x="736700" y="68050"/>
            <a:ext cx="6723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en" sz="1800"/>
              <a:t>Average individual PFAS contribution to total PFAS across all fish samples with detections (n=500)</a:t>
            </a:r>
            <a:endParaRPr sz="1800"/>
          </a:p>
        </p:txBody>
      </p:sp>
      <p:sp>
        <p:nvSpPr>
          <p:cNvPr id="226" name="Google Shape;226;p39"/>
          <p:cNvSpPr txBox="1"/>
          <p:nvPr/>
        </p:nvSpPr>
        <p:spPr>
          <a:xfrm>
            <a:off x="2581874" y="3507775"/>
            <a:ext cx="3385500" cy="692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b="0" i="0" lang="e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edian total PFAS	= 11,830 ng/kg</a:t>
            </a:r>
            <a:endParaRPr b="0" i="0" sz="11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b="0" baseline="30000" i="0" lang="e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percentile 	=   5,685 ng/kg </a:t>
            </a:r>
            <a:endParaRPr b="0" i="0" sz="1100" u="none" cap="none" strike="noStrik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75</a:t>
            </a:r>
            <a:r>
              <a:rPr b="0" baseline="30000" i="0" lang="e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percentile        	=  25,910 ng/kg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 txBox="1"/>
          <p:nvPr>
            <p:ph type="title"/>
          </p:nvPr>
        </p:nvSpPr>
        <p:spPr>
          <a:xfrm>
            <a:off x="1399012" y="145625"/>
            <a:ext cx="6540000" cy="87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b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</a:b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</a:rPr>
              <a:t>Sum of PFAS for commonly sampled fish species from the U.S. EPA National Rivers and Streams Assessment and the U.S. EPA Great Lakes Human Health Fish Tissue Study</a:t>
            </a:r>
            <a:endParaRPr sz="2500"/>
          </a:p>
        </p:txBody>
      </p:sp>
      <p:sp>
        <p:nvSpPr>
          <p:cNvPr id="232" name="Google Shape;232;p40"/>
          <p:cNvSpPr txBox="1"/>
          <p:nvPr/>
        </p:nvSpPr>
        <p:spPr>
          <a:xfrm>
            <a:off x="1149118" y="3649395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Largemouth bass (37)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0"/>
          <p:cNvSpPr txBox="1"/>
          <p:nvPr/>
        </p:nvSpPr>
        <p:spPr>
          <a:xfrm>
            <a:off x="1149118" y="3390535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Channel catfish (86)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40"/>
          <p:cNvSpPr txBox="1"/>
          <p:nvPr/>
        </p:nvSpPr>
        <p:spPr>
          <a:xfrm>
            <a:off x="1149118" y="3131675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 catfish (12)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0"/>
          <p:cNvSpPr txBox="1"/>
          <p:nvPr/>
        </p:nvSpPr>
        <p:spPr>
          <a:xfrm>
            <a:off x="1149118" y="2872815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Flathead catfish (9)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0"/>
          <p:cNvSpPr txBox="1"/>
          <p:nvPr/>
        </p:nvSpPr>
        <p:spPr>
          <a:xfrm>
            <a:off x="1149118" y="2613954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Smallmouth bass (77)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40"/>
          <p:cNvSpPr txBox="1"/>
          <p:nvPr/>
        </p:nvSpPr>
        <p:spPr>
          <a:xfrm>
            <a:off x="1149118" y="2355094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Yellow perch (24)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0"/>
          <p:cNvSpPr txBox="1"/>
          <p:nvPr/>
        </p:nvSpPr>
        <p:spPr>
          <a:xfrm>
            <a:off x="1149118" y="2096234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Walleye (31)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40"/>
          <p:cNvSpPr txBox="1"/>
          <p:nvPr/>
        </p:nvSpPr>
        <p:spPr>
          <a:xfrm>
            <a:off x="1149118" y="1837373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White catfish (1)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0"/>
          <p:cNvSpPr txBox="1"/>
          <p:nvPr/>
        </p:nvSpPr>
        <p:spPr>
          <a:xfrm>
            <a:off x="1149118" y="1578513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Chinook salmon (6)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40"/>
          <p:cNvSpPr txBox="1"/>
          <p:nvPr/>
        </p:nvSpPr>
        <p:spPr>
          <a:xfrm>
            <a:off x="1149118" y="1319653"/>
            <a:ext cx="1758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Coho salmon (3)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0"/>
          <p:cNvSpPr txBox="1"/>
          <p:nvPr/>
        </p:nvSpPr>
        <p:spPr>
          <a:xfrm>
            <a:off x="2962873" y="4131541"/>
            <a:ext cx="580500" cy="46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8925" y="1173240"/>
            <a:ext cx="4574176" cy="3377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/>
          <p:cNvPicPr preferRelativeResize="0"/>
          <p:nvPr/>
        </p:nvPicPr>
        <p:blipFill rotWithShape="1">
          <a:blip r:embed="rId3">
            <a:alphaModFix/>
          </a:blip>
          <a:srcRect b="0" l="0" r="3212" t="0"/>
          <a:stretch/>
        </p:blipFill>
        <p:spPr>
          <a:xfrm>
            <a:off x="1906927" y="1329232"/>
            <a:ext cx="5029202" cy="33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 txBox="1"/>
          <p:nvPr>
            <p:ph type="title"/>
          </p:nvPr>
        </p:nvSpPr>
        <p:spPr>
          <a:xfrm>
            <a:off x="1882625" y="199300"/>
            <a:ext cx="5196300" cy="94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</a:pPr>
            <a:r>
              <a:rPr lang="en" sz="1800">
                <a:highlight>
                  <a:srgbClr val="FFFFFF"/>
                </a:highlight>
              </a:rPr>
              <a:t>Expected increase in serum PFOS based on different freshwater fish consumption rates using a fish PFOS level of 8,415 ng/kg (median of 501 samples).</a:t>
            </a:r>
            <a:endParaRPr sz="1800">
              <a:highlight>
                <a:srgbClr val="FFFFFF"/>
              </a:highlight>
            </a:endParaRPr>
          </a:p>
        </p:txBody>
      </p:sp>
      <p:cxnSp>
        <p:nvCxnSpPr>
          <p:cNvPr id="250" name="Google Shape;250;p41"/>
          <p:cNvCxnSpPr/>
          <p:nvPr/>
        </p:nvCxnSpPr>
        <p:spPr>
          <a:xfrm rot="10800000">
            <a:off x="4156300" y="1721325"/>
            <a:ext cx="900" cy="270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321151"/>
            <a:ext cx="8839204" cy="408295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2"/>
          <p:cNvSpPr txBox="1"/>
          <p:nvPr/>
        </p:nvSpPr>
        <p:spPr>
          <a:xfrm>
            <a:off x="7433475" y="168448"/>
            <a:ext cx="1118700" cy="73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8,415</a:t>
            </a:r>
            <a:endParaRPr b="1" i="0" sz="2000" u="none" cap="none" strike="noStrike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2"/>
          <p:cNvSpPr txBox="1"/>
          <p:nvPr/>
        </p:nvSpPr>
        <p:spPr>
          <a:xfrm>
            <a:off x="801675" y="4404100"/>
            <a:ext cx="775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Equivalent to drinking water with 4 ppt PFOS for one year.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Communities that rely on fish are impacted the most</a:t>
            </a:r>
            <a:endParaRPr/>
          </a:p>
        </p:txBody>
      </p:sp>
      <p:sp>
        <p:nvSpPr>
          <p:cNvPr id="263" name="Google Shape;263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19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Study of anglers near Onondaga Lake in central New York state (northeastern United States):  frequent consumers of freshwater fish →</a:t>
            </a:r>
            <a:endParaRPr sz="1900">
              <a:solidFill>
                <a:srgbClr val="1F1F1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median levels of PFOS and PFDA in their blood at 9.5 and 26.9 x  the general U.S. median (</a:t>
            </a:r>
            <a:r>
              <a:rPr lang="en" sz="1900">
                <a:solidFill>
                  <a:srgbClr val="0272B1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Wattigney et al., 2022</a:t>
            </a:r>
            <a:r>
              <a:rPr lang="en" sz="19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).</a:t>
            </a:r>
            <a:endParaRPr sz="1900">
              <a:solidFill>
                <a:srgbClr val="1F1F1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Georgia"/>
              <a:buChar char="●"/>
            </a:pPr>
            <a:r>
              <a:rPr lang="en" sz="1900" u="sng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Great Lakes region</a:t>
            </a:r>
            <a:r>
              <a:rPr lang="en" sz="19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: , licensed anglers and, specifically, anglers from the Burmese immigrant community had median PFOS levels that respectively ranged two and six times the U.S. population average (</a:t>
            </a:r>
            <a:r>
              <a:rPr lang="en" sz="1900">
                <a:solidFill>
                  <a:srgbClr val="0272B1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Liu et al., 2022</a:t>
            </a:r>
            <a:r>
              <a:rPr lang="en" sz="19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).</a:t>
            </a:r>
            <a:endParaRPr sz="1900">
              <a:solidFill>
                <a:srgbClr val="1F1F1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900"/>
              <a:buFont typeface="Georgia"/>
              <a:buChar char="●"/>
            </a:pPr>
            <a:r>
              <a:rPr lang="en" sz="19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Biomonitoring studies support the current study’s modeled results based median’s and estimated impacts on </a:t>
            </a:r>
            <a:r>
              <a:rPr lang="en" sz="19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serum</a:t>
            </a:r>
            <a:r>
              <a:rPr lang="en" sz="19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 levels; model is conservative</a:t>
            </a:r>
            <a:endParaRPr sz="1900">
              <a:solidFill>
                <a:srgbClr val="1F1F1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/>
          <p:nvPr>
            <p:ph type="title"/>
          </p:nvPr>
        </p:nvSpPr>
        <p:spPr>
          <a:xfrm>
            <a:off x="149125" y="90325"/>
            <a:ext cx="881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20"/>
              <a:t>FDA sampling data: Grocery store fish levels were much lower</a:t>
            </a:r>
            <a:endParaRPr sz="2420"/>
          </a:p>
        </p:txBody>
      </p:sp>
      <p:pic>
        <p:nvPicPr>
          <p:cNvPr id="269" name="Google Shape;26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425" y="889325"/>
            <a:ext cx="5943600" cy="36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4"/>
          <p:cNvSpPr txBox="1"/>
          <p:nvPr/>
        </p:nvSpPr>
        <p:spPr>
          <a:xfrm>
            <a:off x="636850" y="4589400"/>
            <a:ext cx="6803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FDA datasets within the Total Diet Study sampling from 2019 to 2021 and a specific sampling of seafood conducted in 2022.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 txBox="1"/>
          <p:nvPr>
            <p:ph type="title"/>
          </p:nvPr>
        </p:nvSpPr>
        <p:spPr>
          <a:xfrm>
            <a:off x="311700" y="262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eorgia"/>
                <a:ea typeface="Georgia"/>
                <a:cs typeface="Georgia"/>
                <a:sym typeface="Georgia"/>
              </a:rPr>
              <a:t>Lack of consistent national guidance with respect to how much fish can be safely eaten.</a:t>
            </a:r>
            <a:endParaRPr sz="3600"/>
          </a:p>
        </p:txBody>
      </p:sp>
      <p:sp>
        <p:nvSpPr>
          <p:cNvPr id="276" name="Google Shape;276;p45"/>
          <p:cNvSpPr txBox="1"/>
          <p:nvPr>
            <p:ph idx="1" type="body"/>
          </p:nvPr>
        </p:nvSpPr>
        <p:spPr>
          <a:xfrm>
            <a:off x="311700" y="959950"/>
            <a:ext cx="8266500" cy="374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42">
                <a:solidFill>
                  <a:schemeClr val="dk1"/>
                </a:solidFill>
              </a:rPr>
              <a:t>Most states guidelines (17) for PFAS in fish are specific to just PFOS </a:t>
            </a:r>
            <a:endParaRPr sz="2642">
              <a:solidFill>
                <a:schemeClr val="dk1"/>
              </a:solidFill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42">
                <a:solidFill>
                  <a:schemeClr val="dk1"/>
                </a:solidFill>
              </a:rPr>
              <a:t>Most guidance based on 2016 EPA LHA reference dose</a:t>
            </a:r>
            <a:endParaRPr sz="2642">
              <a:solidFill>
                <a:schemeClr val="dk1"/>
              </a:solidFill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42">
                <a:solidFill>
                  <a:schemeClr val="dk1"/>
                </a:solidFill>
              </a:rPr>
              <a:t>Some states also measure and have advisories for PFHxS, PFOA, PFNA, PFBA, PFBS, and HFPO</a:t>
            </a:r>
            <a:endParaRPr sz="2642">
              <a:solidFill>
                <a:schemeClr val="dk1"/>
              </a:solidFill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42">
                <a:solidFill>
                  <a:schemeClr val="dk1"/>
                </a:solidFill>
              </a:rPr>
              <a:t>2019, Alaska: interim consumption recommendations in response to high PFOS, PFOA, and PFNA in two lakes (Kimberly and Polaris/Eielson area). </a:t>
            </a:r>
            <a:endParaRPr sz="2642">
              <a:solidFill>
                <a:schemeClr val="dk1"/>
              </a:solidFill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642">
                <a:solidFill>
                  <a:schemeClr val="dk1"/>
                </a:solidFill>
              </a:rPr>
              <a:t>Alaska does not have specific </a:t>
            </a:r>
            <a:r>
              <a:rPr lang="en" sz="2642">
                <a:solidFill>
                  <a:schemeClr val="dk1"/>
                </a:solidFill>
              </a:rPr>
              <a:t>consumption</a:t>
            </a:r>
            <a:r>
              <a:rPr lang="en" sz="2642">
                <a:solidFill>
                  <a:schemeClr val="dk1"/>
                </a:solidFill>
              </a:rPr>
              <a:t> guidelines</a:t>
            </a:r>
            <a:endParaRPr sz="2642">
              <a:solidFill>
                <a:schemeClr val="dk1"/>
              </a:solidFill>
            </a:endParaRPr>
          </a:p>
          <a:p>
            <a:pPr indent="-3460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642">
                <a:solidFill>
                  <a:schemeClr val="dk1"/>
                </a:solidFill>
              </a:rPr>
              <a:t>Sampling by the Office of the Alaska State Veterinarian Fish Monitoring Program have had very low PFAS (</a:t>
            </a:r>
            <a:r>
              <a:rPr lang="en" sz="2642" u="sng">
                <a:solidFill>
                  <a:schemeClr val="hlink"/>
                </a:solidFill>
                <a:hlinkClick r:id="rId3"/>
              </a:rPr>
              <a:t>https://dec.alaska.gov/eh/vet/fish-monitoring-program/</a:t>
            </a:r>
            <a:r>
              <a:rPr lang="en" sz="2642">
                <a:solidFill>
                  <a:schemeClr val="dk1"/>
                </a:solidFill>
              </a:rPr>
              <a:t> )</a:t>
            </a:r>
            <a:endParaRPr sz="2642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42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82" name="Google Shape;282;p46"/>
          <p:cNvSpPr txBox="1"/>
          <p:nvPr>
            <p:ph idx="1" type="body"/>
          </p:nvPr>
        </p:nvSpPr>
        <p:spPr>
          <a:xfrm>
            <a:off x="311700" y="1152475"/>
            <a:ext cx="8520600" cy="38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rgbClr val="1F1F1F"/>
                </a:solidFill>
              </a:rPr>
              <a:t>Nearly all fish in U.S. rivers and streams and the Great Lakes have detectable PFAS, primarily PFOS, in the μg/kg or ppb range</a:t>
            </a:r>
            <a:endParaRPr>
              <a:solidFill>
                <a:srgbClr val="1F1F1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800"/>
              <a:buChar char="●"/>
            </a:pPr>
            <a:r>
              <a:rPr lang="en">
                <a:solidFill>
                  <a:srgbClr val="1F1F1F"/>
                </a:solidFill>
              </a:rPr>
              <a:t>Fresh surface waters vulnerable </a:t>
            </a:r>
            <a:endParaRPr>
              <a:solidFill>
                <a:srgbClr val="1F1F1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Fish can be a significant source of exposure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800"/>
              <a:buChar char="●"/>
            </a:pPr>
            <a:r>
              <a:rPr lang="en">
                <a:solidFill>
                  <a:srgbClr val="1F1F1F"/>
                </a:solidFill>
              </a:rPr>
              <a:t>High frequency freshwater fish consumers are disproportionately affected</a:t>
            </a:r>
            <a:endParaRPr>
              <a:solidFill>
                <a:srgbClr val="1F1F1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800"/>
              <a:buChar char="●"/>
            </a:pPr>
            <a:r>
              <a:rPr lang="en">
                <a:solidFill>
                  <a:srgbClr val="1F1F1F"/>
                </a:solidFill>
              </a:rPr>
              <a:t>U.S. FDA testing shows that seafood purchased at grocery stores have significantly lower levels of PFAS</a:t>
            </a:r>
            <a:endParaRPr>
              <a:solidFill>
                <a:srgbClr val="1F1F1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800"/>
              <a:buChar char="●"/>
            </a:pPr>
            <a:r>
              <a:rPr lang="en">
                <a:solidFill>
                  <a:srgbClr val="1F1F1F"/>
                </a:solidFill>
              </a:rPr>
              <a:t>High levels of PFOS present in freshwater fish could impact serum levels is concerning; need national consumption advisories and an awareness program</a:t>
            </a:r>
            <a:r>
              <a:rPr lang="en" sz="1200">
                <a:solidFill>
                  <a:srgbClr val="1F1F1F"/>
                </a:solidFill>
              </a:rPr>
              <a:t>.</a:t>
            </a:r>
            <a:endParaRPr sz="1200">
              <a:solidFill>
                <a:srgbClr val="1F1F1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800"/>
              <a:buChar char="●"/>
            </a:pPr>
            <a:r>
              <a:rPr lang="en">
                <a:solidFill>
                  <a:srgbClr val="1F1F1F"/>
                </a:solidFill>
              </a:rPr>
              <a:t>Data trends</a:t>
            </a:r>
            <a:endParaRPr>
              <a:solidFill>
                <a:srgbClr val="1F1F1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ater" id="130" name="Google Shape;130;p29"/>
          <p:cNvPicPr preferRelativeResize="0"/>
          <p:nvPr/>
        </p:nvPicPr>
        <p:blipFill rotWithShape="1">
          <a:blip r:embed="rId3">
            <a:alphaModFix/>
          </a:blip>
          <a:srcRect b="0" l="0" r="33333" t="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9"/>
          <p:cNvSpPr txBox="1"/>
          <p:nvPr>
            <p:ph type="title"/>
          </p:nvPr>
        </p:nvSpPr>
        <p:spPr>
          <a:xfrm>
            <a:off x="169705" y="1137380"/>
            <a:ext cx="4045200" cy="79659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5238"/>
              <a:buNone/>
            </a:pPr>
            <a:r>
              <a:rPr lang="en" sz="4900">
                <a:solidFill>
                  <a:schemeClr val="lt1"/>
                </a:solidFill>
              </a:rPr>
              <a:t>Outline</a:t>
            </a:r>
            <a:r>
              <a:rPr lang="en">
                <a:solidFill>
                  <a:schemeClr val="lt1"/>
                </a:solidFill>
              </a:rPr>
              <a:t>	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2" name="Google Shape;132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R</a:t>
            </a:r>
            <a:r>
              <a:rPr lang="en"/>
              <a:t>ecent research projects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" sz="1800"/>
              <a:t>Fish as a source of PFAS exposure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" sz="1800"/>
              <a:t>PFAS in wildlife</a:t>
            </a:r>
            <a:endParaRPr sz="1800"/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7"/>
          <p:cNvPicPr preferRelativeResize="0"/>
          <p:nvPr/>
        </p:nvPicPr>
        <p:blipFill rotWithShape="1">
          <a:blip r:embed="rId3">
            <a:alphaModFix/>
          </a:blip>
          <a:srcRect b="19913" l="0" r="48937" t="6508"/>
          <a:stretch/>
        </p:blipFill>
        <p:spPr>
          <a:xfrm>
            <a:off x="1960923" y="1794078"/>
            <a:ext cx="4294196" cy="2790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47"/>
          <p:cNvSpPr txBox="1"/>
          <p:nvPr/>
        </p:nvSpPr>
        <p:spPr>
          <a:xfrm>
            <a:off x="733425" y="4184925"/>
            <a:ext cx="73716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contamination of wildlife with PFAS map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7"/>
          <p:cNvSpPr txBox="1"/>
          <p:nvPr/>
        </p:nvSpPr>
        <p:spPr>
          <a:xfrm rot="-1560013">
            <a:off x="5295054" y="3799626"/>
            <a:ext cx="2408899" cy="6311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1" lang="en" sz="29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update</a:t>
            </a:r>
            <a:endParaRPr b="0" i="1" sz="21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7"/>
          <p:cNvSpPr txBox="1"/>
          <p:nvPr/>
        </p:nvSpPr>
        <p:spPr>
          <a:xfrm>
            <a:off x="0" y="41338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32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None/>
            </a:pPr>
            <a:r>
              <a:rPr b="0" i="0" lang="en" sz="9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Recent project (2) PFAS in wildlife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7692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6296"/>
              <a:buFont typeface="Arial"/>
              <a:buNone/>
            </a:pPr>
            <a:r>
              <a:rPr b="0" i="0" lang="en" sz="5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Humans as sentinels for ‘forever chemical’ harm to wildlife health</a:t>
            </a:r>
            <a:endParaRPr b="0" i="0" sz="5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8290" y="3821416"/>
            <a:ext cx="1768654" cy="103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/>
          <p:nvPr>
            <p:ph type="title"/>
          </p:nvPr>
        </p:nvSpPr>
        <p:spPr>
          <a:xfrm>
            <a:off x="262250" y="1842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Updated map of global contamination of wildlife</a:t>
            </a:r>
            <a:endParaRPr/>
          </a:p>
        </p:txBody>
      </p:sp>
      <p:sp>
        <p:nvSpPr>
          <p:cNvPr id="298" name="Google Shape;298;p48"/>
          <p:cNvSpPr txBox="1"/>
          <p:nvPr/>
        </p:nvSpPr>
        <p:spPr>
          <a:xfrm>
            <a:off x="5756725" y="2156100"/>
            <a:ext cx="3240600" cy="12926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</a:t>
            </a: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250 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peer-reviewed studies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</a:t>
            </a: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625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species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120 different PFAS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425" y="1255887"/>
            <a:ext cx="5111774" cy="346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93" y="36325"/>
            <a:ext cx="2719765" cy="514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5" name="Google Shape;305;p49"/>
          <p:cNvGraphicFramePr/>
          <p:nvPr/>
        </p:nvGraphicFramePr>
        <p:xfrm>
          <a:off x="3394825" y="204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{4154FBC9-D285-4EAF-B468-6B7CBBD8595C}</a:tableStyleId>
              </a:tblPr>
              <a:tblGrid>
                <a:gridCol w="3355950"/>
              </a:tblGrid>
              <a:tr h="32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IUCN Critically Endangered (hawksbill turtle (Eretmochelys imbricata))</a:t>
                      </a:r>
                      <a:endParaRPr sz="800" u="none" cap="none" strike="noStrike"/>
                    </a:p>
                  </a:txBody>
                  <a:tcPr marT="19050" marB="19050" marR="28575" marL="28575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IUCN Endangered (Australian sea lion (Neophoca cinerea))</a:t>
                      </a:r>
                      <a:endParaRPr sz="800" u="none" cap="none" strike="noStrike"/>
                    </a:p>
                  </a:txBody>
                  <a:tcPr marT="19050" marB="19050" marR="28575" marL="28575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IUCN Endangered (finless porpoise (Neophocaena asiaeorientalis))</a:t>
                      </a:r>
                      <a:endParaRPr sz="800" u="none" cap="none" strike="noStrike"/>
                    </a:p>
                  </a:txBody>
                  <a:tcPr marT="19050" marB="19050" marR="28575" marL="28575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IUCN Near Threatened (black-spotted frog (Pelophylax nigromaculatus))</a:t>
                      </a:r>
                      <a:endParaRPr sz="800" u="none" cap="none" strike="noStrike"/>
                    </a:p>
                  </a:txBody>
                  <a:tcPr marT="19050" marB="19050" marR="28575" marL="28575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/>
                        <a:t>IUCN Vulnerable (sperm whale (Physeter macrocephalus))</a:t>
                      </a:r>
                      <a:endParaRPr sz="800" u="none" cap="none" strike="noStrike"/>
                    </a:p>
                  </a:txBody>
                  <a:tcPr marT="19050" marB="19050" marR="28575" marL="28575">
                    <a:lnL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9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06" name="Google Shape;30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1650" y="265200"/>
            <a:ext cx="2462350" cy="10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94820" y="2409575"/>
            <a:ext cx="5274674" cy="22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5700" y="47363"/>
            <a:ext cx="5068396" cy="504877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0"/>
          <p:cNvSpPr txBox="1"/>
          <p:nvPr>
            <p:ph type="title"/>
          </p:nvPr>
        </p:nvSpPr>
        <p:spPr>
          <a:xfrm>
            <a:off x="116550" y="4477147"/>
            <a:ext cx="7886700" cy="58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peer-reviewed discussion paper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7875" y="38300"/>
            <a:ext cx="4388249" cy="50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2"/>
          <p:cNvSpPr/>
          <p:nvPr/>
        </p:nvSpPr>
        <p:spPr>
          <a:xfrm>
            <a:off x="3997328" y="3459035"/>
            <a:ext cx="1910700" cy="69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2"/>
          <p:cNvSpPr txBox="1"/>
          <p:nvPr/>
        </p:nvSpPr>
        <p:spPr>
          <a:xfrm>
            <a:off x="4273189" y="3236764"/>
            <a:ext cx="1386900" cy="4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Cellular homeostasis and 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oxidative status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2"/>
          <p:cNvSpPr/>
          <p:nvPr/>
        </p:nvSpPr>
        <p:spPr>
          <a:xfrm>
            <a:off x="1857519" y="1633798"/>
            <a:ext cx="2389500" cy="69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2"/>
          <p:cNvSpPr/>
          <p:nvPr/>
        </p:nvSpPr>
        <p:spPr>
          <a:xfrm>
            <a:off x="4405141" y="1631529"/>
            <a:ext cx="1416000" cy="69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2"/>
          <p:cNvSpPr/>
          <p:nvPr/>
        </p:nvSpPr>
        <p:spPr>
          <a:xfrm>
            <a:off x="1871207" y="2541894"/>
            <a:ext cx="2409900" cy="69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2"/>
          <p:cNvSpPr/>
          <p:nvPr/>
        </p:nvSpPr>
        <p:spPr>
          <a:xfrm>
            <a:off x="4654549" y="2534344"/>
            <a:ext cx="1295700" cy="69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2"/>
          <p:cNvSpPr/>
          <p:nvPr/>
        </p:nvSpPr>
        <p:spPr>
          <a:xfrm>
            <a:off x="1873765" y="3459047"/>
            <a:ext cx="1776600" cy="69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52"/>
          <p:cNvSpPr txBox="1"/>
          <p:nvPr/>
        </p:nvSpPr>
        <p:spPr>
          <a:xfrm>
            <a:off x="2295249" y="1507200"/>
            <a:ext cx="14160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Immune system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2"/>
          <p:cNvSpPr txBox="1"/>
          <p:nvPr/>
        </p:nvSpPr>
        <p:spPr>
          <a:xfrm>
            <a:off x="4497388" y="1460555"/>
            <a:ext cx="12585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Developmental and reproductive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2"/>
          <p:cNvSpPr txBox="1"/>
          <p:nvPr/>
        </p:nvSpPr>
        <p:spPr>
          <a:xfrm>
            <a:off x="2060510" y="2453615"/>
            <a:ext cx="20841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Thyroid and endocrine systems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2"/>
          <p:cNvSpPr txBox="1"/>
          <p:nvPr/>
        </p:nvSpPr>
        <p:spPr>
          <a:xfrm>
            <a:off x="1934025" y="3360772"/>
            <a:ext cx="16482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Gut microbiome / bowel disease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2"/>
          <p:cNvSpPr txBox="1"/>
          <p:nvPr/>
        </p:nvSpPr>
        <p:spPr>
          <a:xfrm>
            <a:off x="4815815" y="2451140"/>
            <a:ext cx="9093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Liver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848" y="2013561"/>
            <a:ext cx="720896" cy="28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4032" y="1717614"/>
            <a:ext cx="436829" cy="43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2"/>
          <p:cNvPicPr preferRelativeResize="0"/>
          <p:nvPr/>
        </p:nvPicPr>
        <p:blipFill rotWithShape="1">
          <a:blip r:embed="rId5">
            <a:alphaModFix/>
          </a:blip>
          <a:srcRect b="-15087" l="0" r="-16521" t="0"/>
          <a:stretch/>
        </p:blipFill>
        <p:spPr>
          <a:xfrm>
            <a:off x="3094211" y="1790636"/>
            <a:ext cx="488115" cy="192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23135" y="1832101"/>
            <a:ext cx="397363" cy="29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6144" y="2868852"/>
            <a:ext cx="457554" cy="18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23786" y="2757706"/>
            <a:ext cx="317072" cy="31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2"/>
          <p:cNvPicPr preferRelativeResize="0"/>
          <p:nvPr/>
        </p:nvPicPr>
        <p:blipFill rotWithShape="1">
          <a:blip r:embed="rId9">
            <a:alphaModFix/>
          </a:blip>
          <a:srcRect b="4002" l="0" r="0" t="0"/>
          <a:stretch/>
        </p:blipFill>
        <p:spPr>
          <a:xfrm>
            <a:off x="5081425" y="3706555"/>
            <a:ext cx="488105" cy="230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52"/>
          <p:cNvGrpSpPr/>
          <p:nvPr/>
        </p:nvGrpSpPr>
        <p:grpSpPr>
          <a:xfrm>
            <a:off x="6289233" y="2358854"/>
            <a:ext cx="909193" cy="874353"/>
            <a:chOff x="6394837" y="3792753"/>
            <a:chExt cx="1356600" cy="1304616"/>
          </a:xfrm>
        </p:grpSpPr>
        <p:sp>
          <p:nvSpPr>
            <p:cNvPr id="343" name="Google Shape;343;p52"/>
            <p:cNvSpPr/>
            <p:nvPr/>
          </p:nvSpPr>
          <p:spPr>
            <a:xfrm>
              <a:off x="6394837" y="4056369"/>
              <a:ext cx="1356600" cy="1041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52"/>
            <p:cNvSpPr txBox="1"/>
            <p:nvPr/>
          </p:nvSpPr>
          <p:spPr>
            <a:xfrm>
              <a:off x="6455675" y="3792753"/>
              <a:ext cx="1224300" cy="642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High Cholesterol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5" name="Google Shape;345;p52"/>
          <p:cNvGrpSpPr/>
          <p:nvPr/>
        </p:nvGrpSpPr>
        <p:grpSpPr>
          <a:xfrm>
            <a:off x="6292943" y="3290285"/>
            <a:ext cx="909193" cy="861339"/>
            <a:chOff x="3717907" y="3808297"/>
            <a:chExt cx="1356600" cy="1285197"/>
          </a:xfrm>
        </p:grpSpPr>
        <p:sp>
          <p:nvSpPr>
            <p:cNvPr id="346" name="Google Shape;346;p52"/>
            <p:cNvSpPr/>
            <p:nvPr/>
          </p:nvSpPr>
          <p:spPr>
            <a:xfrm>
              <a:off x="3717907" y="4052494"/>
              <a:ext cx="1356600" cy="1041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2"/>
            <p:cNvSpPr txBox="1"/>
            <p:nvPr/>
          </p:nvSpPr>
          <p:spPr>
            <a:xfrm>
              <a:off x="3853331" y="3808297"/>
              <a:ext cx="1075500" cy="45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Kidney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8" name="Google Shape;348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2755979" y="2724052"/>
            <a:ext cx="384380" cy="38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85018" y="2851065"/>
            <a:ext cx="317056" cy="13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30790" y="2841875"/>
            <a:ext cx="239109" cy="1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55480" y="2788345"/>
            <a:ext cx="160190" cy="25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464641" y="2035449"/>
            <a:ext cx="271160" cy="16866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53" name="Google Shape;353;p52"/>
          <p:cNvGrpSpPr/>
          <p:nvPr/>
        </p:nvGrpSpPr>
        <p:grpSpPr>
          <a:xfrm>
            <a:off x="5955132" y="1491735"/>
            <a:ext cx="1258636" cy="836258"/>
            <a:chOff x="1712625" y="3809601"/>
            <a:chExt cx="1878000" cy="1247774"/>
          </a:xfrm>
        </p:grpSpPr>
        <p:sp>
          <p:nvSpPr>
            <p:cNvPr id="354" name="Google Shape;354;p52"/>
            <p:cNvSpPr/>
            <p:nvPr/>
          </p:nvSpPr>
          <p:spPr>
            <a:xfrm>
              <a:off x="1712625" y="4016375"/>
              <a:ext cx="1878000" cy="1041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52"/>
            <p:cNvSpPr txBox="1"/>
            <p:nvPr/>
          </p:nvSpPr>
          <p:spPr>
            <a:xfrm>
              <a:off x="2051400" y="3809601"/>
              <a:ext cx="1224300" cy="642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Nervous system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6" name="Google Shape;356;p5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40445" y="1789059"/>
            <a:ext cx="239111" cy="38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978027" y="3708502"/>
            <a:ext cx="364908" cy="22699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58" name="Google Shape;358;p52"/>
          <p:cNvGrpSpPr/>
          <p:nvPr/>
        </p:nvGrpSpPr>
        <p:grpSpPr>
          <a:xfrm>
            <a:off x="1894551" y="1831481"/>
            <a:ext cx="316985" cy="330046"/>
            <a:chOff x="3098417" y="2680422"/>
            <a:chExt cx="1316928" cy="1371191"/>
          </a:xfrm>
        </p:grpSpPr>
        <p:grpSp>
          <p:nvGrpSpPr>
            <p:cNvPr id="359" name="Google Shape;359;p52"/>
            <p:cNvGrpSpPr/>
            <p:nvPr/>
          </p:nvGrpSpPr>
          <p:grpSpPr>
            <a:xfrm>
              <a:off x="3293389" y="2844447"/>
              <a:ext cx="924148" cy="1053015"/>
              <a:chOff x="3293389" y="2844447"/>
              <a:chExt cx="924148" cy="1053015"/>
            </a:xfrm>
          </p:grpSpPr>
          <p:grpSp>
            <p:nvGrpSpPr>
              <p:cNvPr id="360" name="Google Shape;360;p52"/>
              <p:cNvGrpSpPr/>
              <p:nvPr/>
            </p:nvGrpSpPr>
            <p:grpSpPr>
              <a:xfrm>
                <a:off x="3293389" y="3440429"/>
                <a:ext cx="924148" cy="457033"/>
                <a:chOff x="1668272" y="3528228"/>
                <a:chExt cx="1011103" cy="518590"/>
              </a:xfrm>
            </p:grpSpPr>
            <p:sp>
              <p:nvSpPr>
                <p:cNvPr id="361" name="Google Shape;361;p52"/>
                <p:cNvSpPr/>
                <p:nvPr/>
              </p:nvSpPr>
              <p:spPr>
                <a:xfrm>
                  <a:off x="1726813" y="3528228"/>
                  <a:ext cx="897600" cy="5076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362;p52"/>
                <p:cNvSpPr/>
                <p:nvPr/>
              </p:nvSpPr>
              <p:spPr>
                <a:xfrm rot="737481">
                  <a:off x="1706713" y="3666410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52"/>
                <p:cNvSpPr/>
                <p:nvPr/>
              </p:nvSpPr>
              <p:spPr>
                <a:xfrm flipH="1" rot="-737481">
                  <a:off x="2531014" y="3665249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4" name="Google Shape;364;p52"/>
              <p:cNvSpPr/>
              <p:nvPr/>
            </p:nvSpPr>
            <p:spPr>
              <a:xfrm>
                <a:off x="3527021" y="2844447"/>
                <a:ext cx="457200" cy="4572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65" name="Google Shape;365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98417" y="2680422"/>
              <a:ext cx="1316928" cy="1371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6" name="Google Shape;366;p52"/>
          <p:cNvGrpSpPr/>
          <p:nvPr/>
        </p:nvGrpSpPr>
        <p:grpSpPr>
          <a:xfrm>
            <a:off x="4484897" y="1816061"/>
            <a:ext cx="316985" cy="330046"/>
            <a:chOff x="3098417" y="2680422"/>
            <a:chExt cx="1316928" cy="1371191"/>
          </a:xfrm>
        </p:grpSpPr>
        <p:grpSp>
          <p:nvGrpSpPr>
            <p:cNvPr id="367" name="Google Shape;367;p52"/>
            <p:cNvGrpSpPr/>
            <p:nvPr/>
          </p:nvGrpSpPr>
          <p:grpSpPr>
            <a:xfrm>
              <a:off x="3293389" y="2844447"/>
              <a:ext cx="924148" cy="1053015"/>
              <a:chOff x="3293389" y="2844447"/>
              <a:chExt cx="924148" cy="1053015"/>
            </a:xfrm>
          </p:grpSpPr>
          <p:grpSp>
            <p:nvGrpSpPr>
              <p:cNvPr id="368" name="Google Shape;368;p52"/>
              <p:cNvGrpSpPr/>
              <p:nvPr/>
            </p:nvGrpSpPr>
            <p:grpSpPr>
              <a:xfrm>
                <a:off x="3293389" y="3440429"/>
                <a:ext cx="924148" cy="457033"/>
                <a:chOff x="1668272" y="3528228"/>
                <a:chExt cx="1011103" cy="518590"/>
              </a:xfrm>
            </p:grpSpPr>
            <p:sp>
              <p:nvSpPr>
                <p:cNvPr id="369" name="Google Shape;369;p52"/>
                <p:cNvSpPr/>
                <p:nvPr/>
              </p:nvSpPr>
              <p:spPr>
                <a:xfrm>
                  <a:off x="1726813" y="3528228"/>
                  <a:ext cx="897600" cy="5076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" name="Google Shape;370;p52"/>
                <p:cNvSpPr/>
                <p:nvPr/>
              </p:nvSpPr>
              <p:spPr>
                <a:xfrm rot="737481">
                  <a:off x="1706713" y="3666410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52"/>
                <p:cNvSpPr/>
                <p:nvPr/>
              </p:nvSpPr>
              <p:spPr>
                <a:xfrm flipH="1" rot="-737481">
                  <a:off x="2531014" y="3665249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2" name="Google Shape;372;p52"/>
              <p:cNvSpPr/>
              <p:nvPr/>
            </p:nvSpPr>
            <p:spPr>
              <a:xfrm>
                <a:off x="3527021" y="2844447"/>
                <a:ext cx="457200" cy="4572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73" name="Google Shape;373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98417" y="2680422"/>
              <a:ext cx="1316928" cy="1371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4" name="Google Shape;374;p52"/>
          <p:cNvGrpSpPr/>
          <p:nvPr/>
        </p:nvGrpSpPr>
        <p:grpSpPr>
          <a:xfrm>
            <a:off x="1891467" y="2751054"/>
            <a:ext cx="316985" cy="330046"/>
            <a:chOff x="3098417" y="2680422"/>
            <a:chExt cx="1316928" cy="1371191"/>
          </a:xfrm>
        </p:grpSpPr>
        <p:grpSp>
          <p:nvGrpSpPr>
            <p:cNvPr id="375" name="Google Shape;375;p52"/>
            <p:cNvGrpSpPr/>
            <p:nvPr/>
          </p:nvGrpSpPr>
          <p:grpSpPr>
            <a:xfrm>
              <a:off x="3293389" y="2844447"/>
              <a:ext cx="924148" cy="1053015"/>
              <a:chOff x="3293389" y="2844447"/>
              <a:chExt cx="924148" cy="1053015"/>
            </a:xfrm>
          </p:grpSpPr>
          <p:grpSp>
            <p:nvGrpSpPr>
              <p:cNvPr id="376" name="Google Shape;376;p52"/>
              <p:cNvGrpSpPr/>
              <p:nvPr/>
            </p:nvGrpSpPr>
            <p:grpSpPr>
              <a:xfrm>
                <a:off x="3293389" y="3440429"/>
                <a:ext cx="924148" cy="457033"/>
                <a:chOff x="1668272" y="3528228"/>
                <a:chExt cx="1011103" cy="518590"/>
              </a:xfrm>
            </p:grpSpPr>
            <p:sp>
              <p:nvSpPr>
                <p:cNvPr id="377" name="Google Shape;377;p52"/>
                <p:cNvSpPr/>
                <p:nvPr/>
              </p:nvSpPr>
              <p:spPr>
                <a:xfrm>
                  <a:off x="1726813" y="3528228"/>
                  <a:ext cx="897600" cy="5076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52"/>
                <p:cNvSpPr/>
                <p:nvPr/>
              </p:nvSpPr>
              <p:spPr>
                <a:xfrm rot="737481">
                  <a:off x="1706713" y="3666410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52"/>
                <p:cNvSpPr/>
                <p:nvPr/>
              </p:nvSpPr>
              <p:spPr>
                <a:xfrm flipH="1" rot="-737481">
                  <a:off x="2531014" y="3665249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0" name="Google Shape;380;p52"/>
              <p:cNvSpPr/>
              <p:nvPr/>
            </p:nvSpPr>
            <p:spPr>
              <a:xfrm>
                <a:off x="3527021" y="2844447"/>
                <a:ext cx="457200" cy="4572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81" name="Google Shape;381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98417" y="2680422"/>
              <a:ext cx="1316928" cy="1371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2" name="Google Shape;382;p52"/>
          <p:cNvGrpSpPr/>
          <p:nvPr/>
        </p:nvGrpSpPr>
        <p:grpSpPr>
          <a:xfrm>
            <a:off x="4733898" y="2775754"/>
            <a:ext cx="316985" cy="330046"/>
            <a:chOff x="3098417" y="2680422"/>
            <a:chExt cx="1316928" cy="1371191"/>
          </a:xfrm>
        </p:grpSpPr>
        <p:grpSp>
          <p:nvGrpSpPr>
            <p:cNvPr id="383" name="Google Shape;383;p52"/>
            <p:cNvGrpSpPr/>
            <p:nvPr/>
          </p:nvGrpSpPr>
          <p:grpSpPr>
            <a:xfrm>
              <a:off x="3293389" y="2844447"/>
              <a:ext cx="924148" cy="1053015"/>
              <a:chOff x="3293389" y="2844447"/>
              <a:chExt cx="924148" cy="1053015"/>
            </a:xfrm>
          </p:grpSpPr>
          <p:grpSp>
            <p:nvGrpSpPr>
              <p:cNvPr id="384" name="Google Shape;384;p52"/>
              <p:cNvGrpSpPr/>
              <p:nvPr/>
            </p:nvGrpSpPr>
            <p:grpSpPr>
              <a:xfrm>
                <a:off x="3293389" y="3440429"/>
                <a:ext cx="924148" cy="457033"/>
                <a:chOff x="1668272" y="3528228"/>
                <a:chExt cx="1011103" cy="518590"/>
              </a:xfrm>
            </p:grpSpPr>
            <p:sp>
              <p:nvSpPr>
                <p:cNvPr id="385" name="Google Shape;385;p52"/>
                <p:cNvSpPr/>
                <p:nvPr/>
              </p:nvSpPr>
              <p:spPr>
                <a:xfrm>
                  <a:off x="1726813" y="3528228"/>
                  <a:ext cx="897600" cy="5076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52"/>
                <p:cNvSpPr/>
                <p:nvPr/>
              </p:nvSpPr>
              <p:spPr>
                <a:xfrm rot="737481">
                  <a:off x="1706713" y="3666410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52"/>
                <p:cNvSpPr/>
                <p:nvPr/>
              </p:nvSpPr>
              <p:spPr>
                <a:xfrm flipH="1" rot="-737481">
                  <a:off x="2531014" y="3665249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8" name="Google Shape;388;p52"/>
              <p:cNvSpPr/>
              <p:nvPr/>
            </p:nvSpPr>
            <p:spPr>
              <a:xfrm>
                <a:off x="3527021" y="2844447"/>
                <a:ext cx="457200" cy="4572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89" name="Google Shape;389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98417" y="2680422"/>
              <a:ext cx="1316928" cy="1371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0" name="Google Shape;390;p52"/>
          <p:cNvGrpSpPr/>
          <p:nvPr/>
        </p:nvGrpSpPr>
        <p:grpSpPr>
          <a:xfrm>
            <a:off x="2274476" y="3656813"/>
            <a:ext cx="316985" cy="330046"/>
            <a:chOff x="3098417" y="2680422"/>
            <a:chExt cx="1316928" cy="1371191"/>
          </a:xfrm>
        </p:grpSpPr>
        <p:grpSp>
          <p:nvGrpSpPr>
            <p:cNvPr id="391" name="Google Shape;391;p52"/>
            <p:cNvGrpSpPr/>
            <p:nvPr/>
          </p:nvGrpSpPr>
          <p:grpSpPr>
            <a:xfrm>
              <a:off x="3293389" y="2844447"/>
              <a:ext cx="924148" cy="1053015"/>
              <a:chOff x="3293389" y="2844447"/>
              <a:chExt cx="924148" cy="1053015"/>
            </a:xfrm>
          </p:grpSpPr>
          <p:grpSp>
            <p:nvGrpSpPr>
              <p:cNvPr id="392" name="Google Shape;392;p52"/>
              <p:cNvGrpSpPr/>
              <p:nvPr/>
            </p:nvGrpSpPr>
            <p:grpSpPr>
              <a:xfrm>
                <a:off x="3293389" y="3440429"/>
                <a:ext cx="924148" cy="457033"/>
                <a:chOff x="1668272" y="3528228"/>
                <a:chExt cx="1011103" cy="518590"/>
              </a:xfrm>
            </p:grpSpPr>
            <p:sp>
              <p:nvSpPr>
                <p:cNvPr id="393" name="Google Shape;393;p52"/>
                <p:cNvSpPr/>
                <p:nvPr/>
              </p:nvSpPr>
              <p:spPr>
                <a:xfrm>
                  <a:off x="1726813" y="3528228"/>
                  <a:ext cx="897600" cy="5076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52"/>
                <p:cNvSpPr/>
                <p:nvPr/>
              </p:nvSpPr>
              <p:spPr>
                <a:xfrm rot="737481">
                  <a:off x="1706713" y="3666410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52"/>
                <p:cNvSpPr/>
                <p:nvPr/>
              </p:nvSpPr>
              <p:spPr>
                <a:xfrm flipH="1" rot="-737481">
                  <a:off x="2531014" y="3665249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6" name="Google Shape;396;p52"/>
              <p:cNvSpPr/>
              <p:nvPr/>
            </p:nvSpPr>
            <p:spPr>
              <a:xfrm>
                <a:off x="3527021" y="2844447"/>
                <a:ext cx="457200" cy="4572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7" name="Google Shape;397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98417" y="2680422"/>
              <a:ext cx="1316928" cy="1371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52"/>
          <p:cNvGrpSpPr/>
          <p:nvPr/>
        </p:nvGrpSpPr>
        <p:grpSpPr>
          <a:xfrm>
            <a:off x="4519523" y="3656813"/>
            <a:ext cx="316985" cy="330046"/>
            <a:chOff x="3098417" y="2680422"/>
            <a:chExt cx="1316928" cy="1371191"/>
          </a:xfrm>
        </p:grpSpPr>
        <p:grpSp>
          <p:nvGrpSpPr>
            <p:cNvPr id="399" name="Google Shape;399;p52"/>
            <p:cNvGrpSpPr/>
            <p:nvPr/>
          </p:nvGrpSpPr>
          <p:grpSpPr>
            <a:xfrm>
              <a:off x="3293389" y="2844447"/>
              <a:ext cx="924148" cy="1053015"/>
              <a:chOff x="3293389" y="2844447"/>
              <a:chExt cx="924148" cy="1053015"/>
            </a:xfrm>
          </p:grpSpPr>
          <p:grpSp>
            <p:nvGrpSpPr>
              <p:cNvPr id="400" name="Google Shape;400;p52"/>
              <p:cNvGrpSpPr/>
              <p:nvPr/>
            </p:nvGrpSpPr>
            <p:grpSpPr>
              <a:xfrm>
                <a:off x="3293389" y="3440429"/>
                <a:ext cx="924148" cy="457033"/>
                <a:chOff x="1668272" y="3528228"/>
                <a:chExt cx="1011103" cy="518590"/>
              </a:xfrm>
            </p:grpSpPr>
            <p:sp>
              <p:nvSpPr>
                <p:cNvPr id="401" name="Google Shape;401;p52"/>
                <p:cNvSpPr/>
                <p:nvPr/>
              </p:nvSpPr>
              <p:spPr>
                <a:xfrm>
                  <a:off x="1726813" y="3528228"/>
                  <a:ext cx="897600" cy="5076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402;p52"/>
                <p:cNvSpPr/>
                <p:nvPr/>
              </p:nvSpPr>
              <p:spPr>
                <a:xfrm rot="737481">
                  <a:off x="1706713" y="3666410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403;p52"/>
                <p:cNvSpPr/>
                <p:nvPr/>
              </p:nvSpPr>
              <p:spPr>
                <a:xfrm flipH="1" rot="-737481">
                  <a:off x="2531014" y="3665249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4" name="Google Shape;404;p52"/>
              <p:cNvSpPr/>
              <p:nvPr/>
            </p:nvSpPr>
            <p:spPr>
              <a:xfrm>
                <a:off x="3527021" y="2844447"/>
                <a:ext cx="457200" cy="4572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05" name="Google Shape;405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98417" y="2680422"/>
              <a:ext cx="1316928" cy="1371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6" name="Google Shape;406;p52"/>
          <p:cNvGrpSpPr/>
          <p:nvPr/>
        </p:nvGrpSpPr>
        <p:grpSpPr>
          <a:xfrm>
            <a:off x="6076075" y="1829008"/>
            <a:ext cx="316985" cy="330046"/>
            <a:chOff x="3098417" y="2680422"/>
            <a:chExt cx="1316928" cy="1371191"/>
          </a:xfrm>
        </p:grpSpPr>
        <p:grpSp>
          <p:nvGrpSpPr>
            <p:cNvPr id="407" name="Google Shape;407;p52"/>
            <p:cNvGrpSpPr/>
            <p:nvPr/>
          </p:nvGrpSpPr>
          <p:grpSpPr>
            <a:xfrm>
              <a:off x="3293389" y="2844447"/>
              <a:ext cx="924148" cy="1053015"/>
              <a:chOff x="3293389" y="2844447"/>
              <a:chExt cx="924148" cy="1053015"/>
            </a:xfrm>
          </p:grpSpPr>
          <p:grpSp>
            <p:nvGrpSpPr>
              <p:cNvPr id="408" name="Google Shape;408;p52"/>
              <p:cNvGrpSpPr/>
              <p:nvPr/>
            </p:nvGrpSpPr>
            <p:grpSpPr>
              <a:xfrm>
                <a:off x="3293389" y="3440429"/>
                <a:ext cx="924148" cy="457033"/>
                <a:chOff x="1668272" y="3528228"/>
                <a:chExt cx="1011103" cy="518590"/>
              </a:xfrm>
            </p:grpSpPr>
            <p:sp>
              <p:nvSpPr>
                <p:cNvPr id="409" name="Google Shape;409;p52"/>
                <p:cNvSpPr/>
                <p:nvPr/>
              </p:nvSpPr>
              <p:spPr>
                <a:xfrm>
                  <a:off x="1726813" y="3528228"/>
                  <a:ext cx="897600" cy="5076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" name="Google Shape;410;p52"/>
                <p:cNvSpPr/>
                <p:nvPr/>
              </p:nvSpPr>
              <p:spPr>
                <a:xfrm rot="737481">
                  <a:off x="1706713" y="3666410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1" name="Google Shape;411;p52"/>
                <p:cNvSpPr/>
                <p:nvPr/>
              </p:nvSpPr>
              <p:spPr>
                <a:xfrm flipH="1" rot="-737481">
                  <a:off x="2531014" y="3665249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12" name="Google Shape;412;p52"/>
              <p:cNvSpPr/>
              <p:nvPr/>
            </p:nvSpPr>
            <p:spPr>
              <a:xfrm>
                <a:off x="3527021" y="2844447"/>
                <a:ext cx="457200" cy="4572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13" name="Google Shape;413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98417" y="2680422"/>
              <a:ext cx="1316928" cy="1371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52"/>
          <p:cNvGrpSpPr/>
          <p:nvPr/>
        </p:nvGrpSpPr>
        <p:grpSpPr>
          <a:xfrm>
            <a:off x="6589047" y="3587519"/>
            <a:ext cx="316985" cy="330046"/>
            <a:chOff x="3098417" y="2680422"/>
            <a:chExt cx="1316928" cy="1371191"/>
          </a:xfrm>
        </p:grpSpPr>
        <p:grpSp>
          <p:nvGrpSpPr>
            <p:cNvPr id="415" name="Google Shape;415;p52"/>
            <p:cNvGrpSpPr/>
            <p:nvPr/>
          </p:nvGrpSpPr>
          <p:grpSpPr>
            <a:xfrm>
              <a:off x="3293389" y="2844447"/>
              <a:ext cx="924148" cy="1053015"/>
              <a:chOff x="3293389" y="2844447"/>
              <a:chExt cx="924148" cy="1053015"/>
            </a:xfrm>
          </p:grpSpPr>
          <p:grpSp>
            <p:nvGrpSpPr>
              <p:cNvPr id="416" name="Google Shape;416;p52"/>
              <p:cNvGrpSpPr/>
              <p:nvPr/>
            </p:nvGrpSpPr>
            <p:grpSpPr>
              <a:xfrm>
                <a:off x="3293389" y="3440429"/>
                <a:ext cx="924148" cy="457033"/>
                <a:chOff x="1668272" y="3528228"/>
                <a:chExt cx="1011103" cy="518590"/>
              </a:xfrm>
            </p:grpSpPr>
            <p:sp>
              <p:nvSpPr>
                <p:cNvPr id="417" name="Google Shape;417;p52"/>
                <p:cNvSpPr/>
                <p:nvPr/>
              </p:nvSpPr>
              <p:spPr>
                <a:xfrm>
                  <a:off x="1726813" y="3528228"/>
                  <a:ext cx="897600" cy="5076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8" name="Google Shape;418;p52"/>
                <p:cNvSpPr/>
                <p:nvPr/>
              </p:nvSpPr>
              <p:spPr>
                <a:xfrm rot="737481">
                  <a:off x="1706713" y="3666410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9" name="Google Shape;419;p52"/>
                <p:cNvSpPr/>
                <p:nvPr/>
              </p:nvSpPr>
              <p:spPr>
                <a:xfrm flipH="1" rot="-737481">
                  <a:off x="2531014" y="3665249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0" name="Google Shape;420;p52"/>
              <p:cNvSpPr/>
              <p:nvPr/>
            </p:nvSpPr>
            <p:spPr>
              <a:xfrm>
                <a:off x="3527021" y="2844447"/>
                <a:ext cx="457200" cy="4572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21" name="Google Shape;421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98417" y="2680422"/>
              <a:ext cx="1316928" cy="1371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2" name="Google Shape;422;p52"/>
          <p:cNvGrpSpPr/>
          <p:nvPr/>
        </p:nvGrpSpPr>
        <p:grpSpPr>
          <a:xfrm>
            <a:off x="6395127" y="2800422"/>
            <a:ext cx="316985" cy="330046"/>
            <a:chOff x="3098417" y="2680422"/>
            <a:chExt cx="1316928" cy="1371191"/>
          </a:xfrm>
        </p:grpSpPr>
        <p:grpSp>
          <p:nvGrpSpPr>
            <p:cNvPr id="423" name="Google Shape;423;p52"/>
            <p:cNvGrpSpPr/>
            <p:nvPr/>
          </p:nvGrpSpPr>
          <p:grpSpPr>
            <a:xfrm>
              <a:off x="3293389" y="2844447"/>
              <a:ext cx="924148" cy="1053015"/>
              <a:chOff x="3293389" y="2844447"/>
              <a:chExt cx="924148" cy="1053015"/>
            </a:xfrm>
          </p:grpSpPr>
          <p:grpSp>
            <p:nvGrpSpPr>
              <p:cNvPr id="424" name="Google Shape;424;p52"/>
              <p:cNvGrpSpPr/>
              <p:nvPr/>
            </p:nvGrpSpPr>
            <p:grpSpPr>
              <a:xfrm>
                <a:off x="3293389" y="3440429"/>
                <a:ext cx="924148" cy="457033"/>
                <a:chOff x="1668272" y="3528228"/>
                <a:chExt cx="1011103" cy="518590"/>
              </a:xfrm>
            </p:grpSpPr>
            <p:sp>
              <p:nvSpPr>
                <p:cNvPr id="425" name="Google Shape;425;p52"/>
                <p:cNvSpPr/>
                <p:nvPr/>
              </p:nvSpPr>
              <p:spPr>
                <a:xfrm>
                  <a:off x="1726813" y="3528228"/>
                  <a:ext cx="897600" cy="507600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Google Shape;426;p52"/>
                <p:cNvSpPr/>
                <p:nvPr/>
              </p:nvSpPr>
              <p:spPr>
                <a:xfrm rot="737481">
                  <a:off x="1706713" y="3666410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7" name="Google Shape;427;p52"/>
                <p:cNvSpPr/>
                <p:nvPr/>
              </p:nvSpPr>
              <p:spPr>
                <a:xfrm flipH="1" rot="-737481">
                  <a:off x="2531014" y="3665249"/>
                  <a:ext cx="109920" cy="372983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8" name="Google Shape;428;p52"/>
              <p:cNvSpPr/>
              <p:nvPr/>
            </p:nvSpPr>
            <p:spPr>
              <a:xfrm>
                <a:off x="3527021" y="2844447"/>
                <a:ext cx="457200" cy="4572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29" name="Google Shape;429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98417" y="2680422"/>
              <a:ext cx="1316928" cy="13711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0" name="Google Shape;430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00034" y="1810013"/>
            <a:ext cx="317056" cy="13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01882" y="1835660"/>
            <a:ext cx="317072" cy="317072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2"/>
          <p:cNvSpPr txBox="1"/>
          <p:nvPr/>
        </p:nvSpPr>
        <p:spPr>
          <a:xfrm>
            <a:off x="1756815" y="307184"/>
            <a:ext cx="5619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Shared health effects of PFAS</a:t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52"/>
          <p:cNvPicPr preferRelativeResize="0"/>
          <p:nvPr/>
        </p:nvPicPr>
        <p:blipFill rotWithShape="1">
          <a:blip r:embed="rId16">
            <a:alphaModFix/>
          </a:blip>
          <a:srcRect b="22667" l="23747" r="15797" t="23881"/>
          <a:stretch/>
        </p:blipFill>
        <p:spPr>
          <a:xfrm>
            <a:off x="2742912" y="1804755"/>
            <a:ext cx="201987" cy="1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2"/>
          <p:cNvPicPr preferRelativeResize="0"/>
          <p:nvPr/>
        </p:nvPicPr>
        <p:blipFill rotWithShape="1">
          <a:blip r:embed="rId16">
            <a:alphaModFix/>
          </a:blip>
          <a:srcRect b="22667" l="23747" r="15797" t="23881"/>
          <a:stretch/>
        </p:blipFill>
        <p:spPr>
          <a:xfrm>
            <a:off x="5112938" y="2887747"/>
            <a:ext cx="271150" cy="17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2"/>
          <p:cNvPicPr preferRelativeResize="0"/>
          <p:nvPr/>
        </p:nvPicPr>
        <p:blipFill rotWithShape="1">
          <a:blip r:embed="rId16">
            <a:alphaModFix/>
          </a:blip>
          <a:srcRect b="22667" l="23747" r="15797" t="23881"/>
          <a:stretch/>
        </p:blipFill>
        <p:spPr>
          <a:xfrm>
            <a:off x="6836656" y="2877958"/>
            <a:ext cx="271150" cy="174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41" name="Google Shape;441;p53"/>
          <p:cNvSpPr txBox="1"/>
          <p:nvPr>
            <p:ph idx="1" type="body"/>
          </p:nvPr>
        </p:nvSpPr>
        <p:spPr>
          <a:xfrm>
            <a:off x="567950" y="1268044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Human health and wildlife health are connected, what we know about human impacts can help protect animals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Face similar exposures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Similar health impacts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Widespread contamination in fish and wildlife = global scale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Phase out non-essential uses of PFAS</a:t>
            </a:r>
            <a:endParaRPr sz="21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Controlling PFAS pollution and preventing future discharges are essential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Protect public health and freshwater fish economies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Protecting threatened and endangered species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Protection of wildlife populations from PFAS pollution has the potential to contribute to </a:t>
            </a:r>
            <a:r>
              <a:rPr b="1" lang="en" sz="1700">
                <a:latin typeface="Arial"/>
                <a:ea typeface="Arial"/>
                <a:cs typeface="Arial"/>
                <a:sym typeface="Arial"/>
              </a:rPr>
              <a:t>ecosystem stability and economic </a:t>
            </a:r>
            <a:r>
              <a:rPr b="1" lang="en" sz="1700"/>
              <a:t>sustainability</a:t>
            </a:r>
            <a:endParaRPr b="1"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●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More research for assessing and remediating PFAS contamination</a:t>
            </a:r>
            <a:endParaRPr sz="2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4"/>
          <p:cNvPicPr preferRelativeResize="0"/>
          <p:nvPr/>
        </p:nvPicPr>
        <p:blipFill rotWithShape="1">
          <a:blip r:embed="rId3">
            <a:alphaModFix/>
          </a:blip>
          <a:srcRect b="62614" l="0" r="4671" t="0"/>
          <a:stretch/>
        </p:blipFill>
        <p:spPr>
          <a:xfrm rot="-2">
            <a:off x="305100" y="1872901"/>
            <a:ext cx="4328351" cy="316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25" y="108401"/>
            <a:ext cx="4267200" cy="18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4"/>
          <p:cNvPicPr preferRelativeResize="0"/>
          <p:nvPr/>
        </p:nvPicPr>
        <p:blipFill rotWithShape="1">
          <a:blip r:embed="rId5">
            <a:alphaModFix/>
          </a:blip>
          <a:srcRect b="0" l="8285" r="5492" t="0"/>
          <a:stretch/>
        </p:blipFill>
        <p:spPr>
          <a:xfrm>
            <a:off x="4785850" y="2571750"/>
            <a:ext cx="3974525" cy="21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5851" y="108403"/>
            <a:ext cx="4205748" cy="2408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5"/>
          <p:cNvSpPr txBox="1"/>
          <p:nvPr>
            <p:ph type="title"/>
          </p:nvPr>
        </p:nvSpPr>
        <p:spPr>
          <a:xfrm>
            <a:off x="2813475" y="592425"/>
            <a:ext cx="3215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Thank you</a:t>
            </a:r>
            <a:endParaRPr sz="3600"/>
          </a:p>
        </p:txBody>
      </p:sp>
      <p:pic>
        <p:nvPicPr>
          <p:cNvPr id="455" name="Google Shape;45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100" y="2330800"/>
            <a:ext cx="6193302" cy="26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white background with black text&#10;&#10;Description automatically generated" id="137" name="Google Shape;13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33261"/>
            <a:ext cx="7772400" cy="196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9896" y="164884"/>
            <a:ext cx="1664208" cy="166420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0"/>
          <p:cNvSpPr txBox="1"/>
          <p:nvPr/>
        </p:nvSpPr>
        <p:spPr>
          <a:xfrm>
            <a:off x="6385125" y="4558725"/>
            <a:ext cx="164417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rgbClr val="219A50"/>
                </a:solidFill>
                <a:latin typeface="Arial"/>
                <a:ea typeface="Arial"/>
                <a:cs typeface="Arial"/>
                <a:sym typeface="Arial"/>
              </a:rPr>
              <a:t>ewg.org</a:t>
            </a:r>
            <a:endParaRPr b="0" i="0" sz="3200" u="none" cap="none" strike="noStrike">
              <a:solidFill>
                <a:srgbClr val="219A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6171" y="2288285"/>
            <a:ext cx="2494829" cy="251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8589" y="2570947"/>
            <a:ext cx="2273411" cy="2289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3001" y="1382106"/>
            <a:ext cx="2020844" cy="2034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1"/>
          <p:cNvSpPr txBox="1"/>
          <p:nvPr>
            <p:ph type="title"/>
          </p:nvPr>
        </p:nvSpPr>
        <p:spPr>
          <a:xfrm>
            <a:off x="400050" y="283464"/>
            <a:ext cx="8250300" cy="1408200"/>
          </a:xfrm>
          <a:prstGeom prst="rect">
            <a:avLst/>
          </a:prstGeom>
          <a:solidFill>
            <a:srgbClr val="E5F4E5"/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Inspiring Change: </a:t>
            </a:r>
            <a:br>
              <a:rPr b="1" lang="en">
                <a:latin typeface="Arial"/>
                <a:ea typeface="Arial"/>
                <a:cs typeface="Arial"/>
                <a:sym typeface="Arial"/>
              </a:rPr>
            </a:br>
            <a:r>
              <a:rPr lang="en" sz="2000">
                <a:solidFill>
                  <a:schemeClr val="dk1"/>
                </a:solidFill>
              </a:rPr>
              <a:t>Activating the Public in the Absence of Regulatory Leadership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8" name="Google Shape;148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94578" y="1476762"/>
            <a:ext cx="2273411" cy="228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/>
          <p:nvPr>
            <p:ph type="title"/>
          </p:nvPr>
        </p:nvSpPr>
        <p:spPr>
          <a:xfrm>
            <a:off x="1485900" y="0"/>
            <a:ext cx="6172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" sz="3600">
                <a:solidFill>
                  <a:schemeClr val="lt1"/>
                </a:solidFill>
              </a:rPr>
              <a:t>research publications</a:t>
            </a:r>
            <a:endParaRPr/>
          </a:p>
        </p:txBody>
      </p:sp>
      <p:pic>
        <p:nvPicPr>
          <p:cNvPr descr="A screenshot of a cell phone&#10;&#10;Description automatically generated" id="154" name="Google Shape;15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518" y="342899"/>
            <a:ext cx="2375843" cy="30953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social media post&#10;&#10;Description automatically generated" id="155" name="Google Shape;15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6592" y="342899"/>
            <a:ext cx="2798663" cy="3095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social media post&#10;&#10;Description automatically generated" id="156" name="Google Shape;15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1574" y="1319929"/>
            <a:ext cx="2792283" cy="30026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web page&#10;&#10;Description automatically generated" id="157" name="Google Shape;157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38820" y="1319929"/>
            <a:ext cx="2775727" cy="30026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news article&#10;&#10;Description automatically generated" id="158" name="Google Shape;158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038" y="2216093"/>
            <a:ext cx="2775727" cy="2698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/>
          <p:nvPr/>
        </p:nvSpPr>
        <p:spPr>
          <a:xfrm>
            <a:off x="1294271" y="1236079"/>
            <a:ext cx="6555458" cy="1335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328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PFAS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Per- and polyfluoroalkyl substances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, letter&#10;&#10;Description automatically generated" id="169" name="Google Shape;16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243" y="171450"/>
            <a:ext cx="3515858" cy="2400300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38100">
              <a:srgbClr val="000000">
                <a:alpha val="13725"/>
              </a:srgbClr>
            </a:outerShdw>
          </a:effectLst>
        </p:spPr>
      </p:pic>
      <p:pic>
        <p:nvPicPr>
          <p:cNvPr descr="Text&#10;&#10;Description automatically generated" id="170" name="Google Shape;17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476" y="347456"/>
            <a:ext cx="5184853" cy="2761781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38100">
              <a:srgbClr val="000000">
                <a:alpha val="13725"/>
              </a:srgbClr>
            </a:outerShdw>
          </a:effectLst>
        </p:spPr>
      </p:pic>
      <p:pic>
        <p:nvPicPr>
          <p:cNvPr descr="A close up of a sign&#10;&#10;Description automatically generated" id="171" name="Google Shape;17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2199" y="1540653"/>
            <a:ext cx="3776626" cy="3170675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38100">
              <a:srgbClr val="000000">
                <a:alpha val="13725"/>
              </a:srgbClr>
            </a:outerShdw>
          </a:effectLst>
        </p:spPr>
      </p:pic>
      <p:sp>
        <p:nvSpPr>
          <p:cNvPr id="172" name="Google Shape;172;p34"/>
          <p:cNvSpPr/>
          <p:nvPr/>
        </p:nvSpPr>
        <p:spPr>
          <a:xfrm rot="-5400000">
            <a:off x="8058460" y="4063933"/>
            <a:ext cx="1085397" cy="1085397"/>
          </a:xfrm>
          <a:prstGeom prst="rtTriangle">
            <a:avLst/>
          </a:prstGeom>
          <a:solidFill>
            <a:srgbClr val="009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03309" y="4601419"/>
            <a:ext cx="438815" cy="43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096" y="1540653"/>
            <a:ext cx="4003250" cy="3391225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38100">
              <a:srgbClr val="000000">
                <a:alpha val="1372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80" name="Google Shape;18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205" y="223895"/>
            <a:ext cx="3186795" cy="4404992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38100">
              <a:srgbClr val="000000">
                <a:alpha val="13725"/>
              </a:srgbClr>
            </a:outerShdw>
          </a:effectLst>
        </p:spPr>
      </p:pic>
      <p:pic>
        <p:nvPicPr>
          <p:cNvPr descr="Timeline&#10;&#10;Description automatically generated" id="181" name="Google Shape;18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5007" y="223894"/>
            <a:ext cx="3076561" cy="4480760"/>
          </a:xfrm>
          <a:prstGeom prst="rect">
            <a:avLst/>
          </a:prstGeom>
          <a:noFill/>
          <a:ln>
            <a:noFill/>
          </a:ln>
          <a:effectLst>
            <a:outerShdw blurRad="317500" rotWithShape="0" algn="tl" dir="2700000" dist="38100">
              <a:srgbClr val="000000">
                <a:alpha val="13725"/>
              </a:srgbClr>
            </a:outerShdw>
          </a:effectLst>
        </p:spPr>
      </p:pic>
      <p:sp>
        <p:nvSpPr>
          <p:cNvPr id="182" name="Google Shape;182;p35"/>
          <p:cNvSpPr/>
          <p:nvPr/>
        </p:nvSpPr>
        <p:spPr>
          <a:xfrm>
            <a:off x="1533543" y="4707390"/>
            <a:ext cx="2193229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https://www.ewg.org/pfastimeline/</a:t>
            </a:r>
            <a:endParaRPr/>
          </a:p>
        </p:txBody>
      </p:sp>
      <p:sp>
        <p:nvSpPr>
          <p:cNvPr id="183" name="Google Shape;183;p35"/>
          <p:cNvSpPr/>
          <p:nvPr/>
        </p:nvSpPr>
        <p:spPr>
          <a:xfrm>
            <a:off x="4948064" y="4726103"/>
            <a:ext cx="2419252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https://www.ewg.org/dodpfastimeline/</a:t>
            </a:r>
            <a:endParaRPr/>
          </a:p>
        </p:txBody>
      </p:sp>
      <p:sp>
        <p:nvSpPr>
          <p:cNvPr id="184" name="Google Shape;184;p35"/>
          <p:cNvSpPr/>
          <p:nvPr/>
        </p:nvSpPr>
        <p:spPr>
          <a:xfrm rot="-5400000">
            <a:off x="8058460" y="4063933"/>
            <a:ext cx="1085397" cy="1085397"/>
          </a:xfrm>
          <a:prstGeom prst="rtTriangle">
            <a:avLst/>
          </a:prstGeom>
          <a:solidFill>
            <a:srgbClr val="009E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3309" y="4601419"/>
            <a:ext cx="438815" cy="435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/>
          <p:nvPr>
            <p:ph idx="12" type="sldNum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2500"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1" name="Google Shape;19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02903"/>
            <a:ext cx="3457704" cy="29376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6"/>
          <p:cNvSpPr txBox="1"/>
          <p:nvPr/>
        </p:nvSpPr>
        <p:spPr>
          <a:xfrm>
            <a:off x="3457700" y="760674"/>
            <a:ext cx="54813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0" lang="en" sz="1800" u="none" cap="none" strike="noStrik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Highlights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PFAS are widely detected in freshwater fish across the United States.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U.S. EPA fish testing in 2013-2015 had a median PFAS concentration of 11,800 ng/kg.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Even infrequent freshwater fish consumption can increase serum PFOS levels.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One fish serving can be equivalent to drinking water for a month at 48 ppt PFOS.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Fish consumption advice regarding PFAS is inconsistent or absent in the U.S. states.</a:t>
            </a:r>
            <a:endParaRPr b="0" i="0" sz="1700" u="none" cap="none" strike="noStrik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700"/>
              <a:buChar char="●"/>
            </a:pPr>
            <a:r>
              <a:rPr lang="en" sz="1700">
                <a:solidFill>
                  <a:srgbClr val="53565A"/>
                </a:solidFill>
              </a:rPr>
              <a:t>Over</a:t>
            </a:r>
            <a:r>
              <a:rPr lang="en" sz="1700">
                <a:solidFill>
                  <a:srgbClr val="53565A"/>
                </a:solidFill>
              </a:rPr>
              <a:t> 100 news stories</a:t>
            </a:r>
            <a:endParaRPr sz="1700">
              <a:solidFill>
                <a:srgbClr val="53565A"/>
              </a:solidFill>
            </a:endParaRPr>
          </a:p>
        </p:txBody>
      </p:sp>
      <p:sp>
        <p:nvSpPr>
          <p:cNvPr id="193" name="Google Shape;193;p36"/>
          <p:cNvSpPr txBox="1"/>
          <p:nvPr>
            <p:ph type="title"/>
          </p:nvPr>
        </p:nvSpPr>
        <p:spPr>
          <a:xfrm>
            <a:off x="126224" y="-13903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Recent projects (1) PFAS in fish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