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18"/>
  </p:notesMasterIdLst>
  <p:sldIdLst>
    <p:sldId id="261" r:id="rId2"/>
    <p:sldId id="257" r:id="rId3"/>
    <p:sldId id="263" r:id="rId4"/>
    <p:sldId id="602" r:id="rId5"/>
    <p:sldId id="262" r:id="rId6"/>
    <p:sldId id="585" r:id="rId7"/>
    <p:sldId id="604" r:id="rId8"/>
    <p:sldId id="591" r:id="rId9"/>
    <p:sldId id="592" r:id="rId10"/>
    <p:sldId id="510" r:id="rId11"/>
    <p:sldId id="587" r:id="rId12"/>
    <p:sldId id="586" r:id="rId13"/>
    <p:sldId id="605" r:id="rId14"/>
    <p:sldId id="589" r:id="rId15"/>
    <p:sldId id="598" r:id="rId16"/>
    <p:sldId id="494"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50"/>
    <p:restoredTop sz="93077"/>
  </p:normalViewPr>
  <p:slideViewPr>
    <p:cSldViewPr>
      <p:cViewPr varScale="1">
        <p:scale>
          <a:sx n="104" d="100"/>
          <a:sy n="104" d="100"/>
        </p:scale>
        <p:origin x="89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91FA6E-DC7B-9E4B-A817-D2A8DC8AAF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253D2CC-7CC2-4A45-AE22-80C5021911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9788EA7-EA35-5048-9F67-587E84764A1D}" type="datetimeFigureOut">
              <a:rPr lang="en-US"/>
              <a:pPr>
                <a:defRPr/>
              </a:pPr>
              <a:t>10/25/23</a:t>
            </a:fld>
            <a:endParaRPr lang="en-US"/>
          </a:p>
        </p:txBody>
      </p:sp>
      <p:sp>
        <p:nvSpPr>
          <p:cNvPr id="4" name="Slide Image Placeholder 3">
            <a:extLst>
              <a:ext uri="{FF2B5EF4-FFF2-40B4-BE49-F238E27FC236}">
                <a16:creationId xmlns:a16="http://schemas.microsoft.com/office/drawing/2014/main" id="{2A095B0B-25DC-A24C-BA71-BBA1F0E3EA6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CAC499C-08F1-0745-9000-81949C66198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356B8A0-2115-2949-96B9-AC7D6F29E3B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63F2C847-9C4E-2D41-9AC4-FD9CD9F16E2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E681D36-8360-084E-8893-FFC33326E4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E681D36-8360-084E-8893-FFC33326E4D5}" type="slidenum">
              <a:rPr lang="en-US" smtClean="0"/>
              <a:pPr>
                <a:defRPr/>
              </a:pPr>
              <a:t>1</a:t>
            </a:fld>
            <a:endParaRPr lang="en-US"/>
          </a:p>
        </p:txBody>
      </p:sp>
    </p:spTree>
    <p:extLst>
      <p:ext uri="{BB962C8B-B14F-4D97-AF65-F5344CB8AC3E}">
        <p14:creationId xmlns:p14="http://schemas.microsoft.com/office/powerpoint/2010/main" val="179943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E681D36-8360-084E-8893-FFC33326E4D5}" type="slidenum">
              <a:rPr lang="en-US" smtClean="0"/>
              <a:pPr>
                <a:defRPr/>
              </a:pPr>
              <a:t>12</a:t>
            </a:fld>
            <a:endParaRPr lang="en-US"/>
          </a:p>
        </p:txBody>
      </p:sp>
    </p:spTree>
    <p:extLst>
      <p:ext uri="{BB962C8B-B14F-4D97-AF65-F5344CB8AC3E}">
        <p14:creationId xmlns:p14="http://schemas.microsoft.com/office/powerpoint/2010/main" val="1268478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E681D36-8360-084E-8893-FFC33326E4D5}" type="slidenum">
              <a:rPr lang="en-US" smtClean="0"/>
              <a:pPr>
                <a:defRPr/>
              </a:pPr>
              <a:t>14</a:t>
            </a:fld>
            <a:endParaRPr lang="en-US"/>
          </a:p>
        </p:txBody>
      </p:sp>
    </p:spTree>
    <p:extLst>
      <p:ext uri="{BB962C8B-B14F-4D97-AF65-F5344CB8AC3E}">
        <p14:creationId xmlns:p14="http://schemas.microsoft.com/office/powerpoint/2010/main" val="127811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E681D36-8360-084E-8893-FFC33326E4D5}" type="slidenum">
              <a:rPr lang="en-US" smtClean="0"/>
              <a:pPr>
                <a:defRPr/>
              </a:pPr>
              <a:t>15</a:t>
            </a:fld>
            <a:endParaRPr lang="en-US"/>
          </a:p>
        </p:txBody>
      </p:sp>
    </p:spTree>
    <p:extLst>
      <p:ext uri="{BB962C8B-B14F-4D97-AF65-F5344CB8AC3E}">
        <p14:creationId xmlns:p14="http://schemas.microsoft.com/office/powerpoint/2010/main" val="142136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6923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586fa6d24_0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586fa6d24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8586fa6d24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3D98CE57-F77E-0345-A468-023BA35EDD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F05832DB-B878-E845-8D2C-BCC91ABA62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1" name="Slide Number Placeholder 3">
            <a:extLst>
              <a:ext uri="{FF2B5EF4-FFF2-40B4-BE49-F238E27FC236}">
                <a16:creationId xmlns:a16="http://schemas.microsoft.com/office/drawing/2014/main" id="{07CCB94D-5472-624C-8BD0-BD7FCB27AE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19F8906-CC40-9841-A9E7-26AFB4F55166}" type="slidenum">
              <a:rPr lang="en-US" altLang="en-US" smtClean="0"/>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E681D36-8360-084E-8893-FFC33326E4D5}" type="slidenum">
              <a:rPr lang="en-US" smtClean="0"/>
              <a:pPr>
                <a:defRPr/>
              </a:pPr>
              <a:t>6</a:t>
            </a:fld>
            <a:endParaRPr lang="en-US"/>
          </a:p>
        </p:txBody>
      </p:sp>
    </p:spTree>
    <p:extLst>
      <p:ext uri="{BB962C8B-B14F-4D97-AF65-F5344CB8AC3E}">
        <p14:creationId xmlns:p14="http://schemas.microsoft.com/office/powerpoint/2010/main" val="1909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majority of U.S. reserves and operating and proposed cobalt, copper, lithium and nickel mines are located within 35 miles of Native American reservations. </a:t>
            </a:r>
            <a:endParaRPr lang="en-US" dirty="0"/>
          </a:p>
        </p:txBody>
      </p:sp>
      <p:sp>
        <p:nvSpPr>
          <p:cNvPr id="4" name="Slide Number Placeholder 3"/>
          <p:cNvSpPr>
            <a:spLocks noGrp="1"/>
          </p:cNvSpPr>
          <p:nvPr>
            <p:ph type="sldNum" sz="quarter" idx="5"/>
          </p:nvPr>
        </p:nvSpPr>
        <p:spPr/>
        <p:txBody>
          <a:bodyPr/>
          <a:lstStyle/>
          <a:p>
            <a:pPr>
              <a:defRPr/>
            </a:pPr>
            <a:fld id="{DE681D36-8360-084E-8893-FFC33326E4D5}" type="slidenum">
              <a:rPr lang="en-US" smtClean="0"/>
              <a:pPr>
                <a:defRPr/>
              </a:pPr>
              <a:t>8</a:t>
            </a:fld>
            <a:endParaRPr lang="en-US"/>
          </a:p>
        </p:txBody>
      </p:sp>
    </p:spTree>
    <p:extLst>
      <p:ext uri="{BB962C8B-B14F-4D97-AF65-F5344CB8AC3E}">
        <p14:creationId xmlns:p14="http://schemas.microsoft.com/office/powerpoint/2010/main" val="251720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360"/>
              </a:spcBef>
              <a:spcAft>
                <a:spcPts val="0"/>
              </a:spcAft>
              <a:buClr>
                <a:schemeClr val="dk1"/>
              </a:buClr>
              <a:buSzPts val="1400"/>
              <a:buChar char="•"/>
            </a:pPr>
            <a:endParaRPr dirty="0"/>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52142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1CD5D-BD96-45A0-9C0C-44C16E706A94}" type="slidenum">
              <a:rPr lang="en-GB" smtClean="0"/>
              <a:t>10</a:t>
            </a:fld>
            <a:endParaRPr lang="en-GB"/>
          </a:p>
        </p:txBody>
      </p:sp>
    </p:spTree>
    <p:extLst>
      <p:ext uri="{BB962C8B-B14F-4D97-AF65-F5344CB8AC3E}">
        <p14:creationId xmlns:p14="http://schemas.microsoft.com/office/powerpoint/2010/main" val="162487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E681D36-8360-084E-8893-FFC33326E4D5}" type="slidenum">
              <a:rPr lang="en-US" smtClean="0"/>
              <a:pPr>
                <a:defRPr/>
              </a:pPr>
              <a:t>11</a:t>
            </a:fld>
            <a:endParaRPr lang="en-US"/>
          </a:p>
        </p:txBody>
      </p:sp>
    </p:spTree>
    <p:extLst>
      <p:ext uri="{BB962C8B-B14F-4D97-AF65-F5344CB8AC3E}">
        <p14:creationId xmlns:p14="http://schemas.microsoft.com/office/powerpoint/2010/main" val="1183440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1"/>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6">
            <a:extLst>
              <a:ext uri="{FF2B5EF4-FFF2-40B4-BE49-F238E27FC236}">
                <a16:creationId xmlns:a16="http://schemas.microsoft.com/office/drawing/2014/main" id="{01C3CA0C-D118-2F4E-B76A-3D72C7B99B7D}"/>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8BFBAC18-3B37-F047-B083-9D97996F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055DC56A-BC95-4445-8333-6FF49F47750F}"/>
              </a:ext>
            </a:extLst>
          </p:cNvPr>
          <p:cNvSpPr>
            <a:spLocks noGrp="1"/>
          </p:cNvSpPr>
          <p:nvPr>
            <p:ph type="sldNum" sz="quarter" idx="12"/>
          </p:nvPr>
        </p:nvSpPr>
        <p:spPr/>
        <p:txBody>
          <a:bodyPr/>
          <a:lstStyle>
            <a:lvl1pPr>
              <a:defRPr/>
            </a:lvl1pPr>
          </a:lstStyle>
          <a:p>
            <a:pPr>
              <a:defRPr/>
            </a:pPr>
            <a:fld id="{EAF35394-64B1-EB42-BB11-85350883B794}" type="slidenum">
              <a:rPr lang="en-US" altLang="en-US"/>
              <a:pPr>
                <a:defRPr/>
              </a:pPr>
              <a:t>‹#›</a:t>
            </a:fld>
            <a:endParaRPr lang="en-US" altLang="en-US"/>
          </a:p>
        </p:txBody>
      </p:sp>
    </p:spTree>
    <p:extLst>
      <p:ext uri="{BB962C8B-B14F-4D97-AF65-F5344CB8AC3E}">
        <p14:creationId xmlns:p14="http://schemas.microsoft.com/office/powerpoint/2010/main" val="37747936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6CD1B33-4FA6-0049-B471-18244E95A14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5F60CB4-1898-C144-B162-AC33B9CE49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59CBB1-304B-C64C-A640-9DA509C30BB9}"/>
              </a:ext>
            </a:extLst>
          </p:cNvPr>
          <p:cNvSpPr>
            <a:spLocks noGrp="1"/>
          </p:cNvSpPr>
          <p:nvPr>
            <p:ph type="sldNum" sz="quarter" idx="12"/>
          </p:nvPr>
        </p:nvSpPr>
        <p:spPr/>
        <p:txBody>
          <a:bodyPr/>
          <a:lstStyle>
            <a:lvl1pPr>
              <a:defRPr/>
            </a:lvl1pPr>
          </a:lstStyle>
          <a:p>
            <a:pPr>
              <a:defRPr/>
            </a:pPr>
            <a:fld id="{18797AA3-3B80-394D-B4DC-543FCD4AFA64}" type="slidenum">
              <a:rPr lang="en-US" altLang="en-US"/>
              <a:pPr>
                <a:defRPr/>
              </a:pPr>
              <a:t>‹#›</a:t>
            </a:fld>
            <a:endParaRPr lang="en-US" altLang="en-US"/>
          </a:p>
        </p:txBody>
      </p:sp>
    </p:spTree>
    <p:extLst>
      <p:ext uri="{BB962C8B-B14F-4D97-AF65-F5344CB8AC3E}">
        <p14:creationId xmlns:p14="http://schemas.microsoft.com/office/powerpoint/2010/main" val="105211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FA51BBC-80B0-EC4B-96A7-606C013A03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BF9BBD1-D0EF-7C4D-A050-85B6068B68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174149-C16E-5141-BA7C-063C6B752833}"/>
              </a:ext>
            </a:extLst>
          </p:cNvPr>
          <p:cNvSpPr>
            <a:spLocks noGrp="1"/>
          </p:cNvSpPr>
          <p:nvPr>
            <p:ph type="sldNum" sz="quarter" idx="12"/>
          </p:nvPr>
        </p:nvSpPr>
        <p:spPr/>
        <p:txBody>
          <a:bodyPr/>
          <a:lstStyle>
            <a:lvl1pPr>
              <a:defRPr/>
            </a:lvl1pPr>
          </a:lstStyle>
          <a:p>
            <a:pPr>
              <a:defRPr/>
            </a:pPr>
            <a:fld id="{0910EA2B-8ECB-4C47-BDA7-E8279D63DD3F}" type="slidenum">
              <a:rPr lang="en-US" altLang="en-US"/>
              <a:pPr>
                <a:defRPr/>
              </a:pPr>
              <a:t>‹#›</a:t>
            </a:fld>
            <a:endParaRPr lang="en-US" altLang="en-US"/>
          </a:p>
        </p:txBody>
      </p:sp>
    </p:spTree>
    <p:extLst>
      <p:ext uri="{BB962C8B-B14F-4D97-AF65-F5344CB8AC3E}">
        <p14:creationId xmlns:p14="http://schemas.microsoft.com/office/powerpoint/2010/main" val="137326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07DDBCF-9E1F-3A4C-9AB2-B7AB5C3D19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89098"/>
          <a:stretch>
            <a:fillRect/>
          </a:stretch>
        </p:blipFill>
        <p:spPr bwMode="auto">
          <a:xfrm>
            <a:off x="8558213" y="0"/>
            <a:ext cx="585787" cy="716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a:extLst>
              <a:ext uri="{FF2B5EF4-FFF2-40B4-BE49-F238E27FC236}">
                <a16:creationId xmlns:a16="http://schemas.microsoft.com/office/drawing/2014/main" id="{CEEA8B25-01DD-F146-8EEC-E9260DE8FC74}"/>
              </a:ext>
            </a:extLst>
          </p:cNvPr>
          <p:cNvSpPr/>
          <p:nvPr userDrawn="1"/>
        </p:nvSpPr>
        <p:spPr>
          <a:xfrm>
            <a:off x="8558213" y="6127750"/>
            <a:ext cx="334962" cy="446088"/>
          </a:xfrm>
          <a:custGeom>
            <a:avLst/>
            <a:gdLst/>
            <a:ahLst/>
            <a:cxnLst/>
            <a:rect l="l" t="t" r="r" b="b"/>
            <a:pathLst>
              <a:path w="8874125" h="8864600">
                <a:moveTo>
                  <a:pt x="4819813" y="8851900"/>
                </a:moveTo>
                <a:lnTo>
                  <a:pt x="4054136" y="8851900"/>
                </a:lnTo>
                <a:lnTo>
                  <a:pt x="4101523" y="8864600"/>
                </a:lnTo>
                <a:lnTo>
                  <a:pt x="4772425" y="8864600"/>
                </a:lnTo>
                <a:lnTo>
                  <a:pt x="4819813" y="8851900"/>
                </a:lnTo>
                <a:close/>
              </a:path>
              <a:path w="8874125" h="8864600">
                <a:moveTo>
                  <a:pt x="4961118" y="8839200"/>
                </a:moveTo>
                <a:lnTo>
                  <a:pt x="3912831" y="8839200"/>
                </a:lnTo>
                <a:lnTo>
                  <a:pt x="3959787" y="8851900"/>
                </a:lnTo>
                <a:lnTo>
                  <a:pt x="4914162" y="8851900"/>
                </a:lnTo>
                <a:lnTo>
                  <a:pt x="4961118" y="8839200"/>
                </a:lnTo>
                <a:close/>
              </a:path>
              <a:path w="8874125" h="8864600">
                <a:moveTo>
                  <a:pt x="5054579" y="8826500"/>
                </a:moveTo>
                <a:lnTo>
                  <a:pt x="3819369" y="8826500"/>
                </a:lnTo>
                <a:lnTo>
                  <a:pt x="3866024" y="8839200"/>
                </a:lnTo>
                <a:lnTo>
                  <a:pt x="5007924" y="8839200"/>
                </a:lnTo>
                <a:lnTo>
                  <a:pt x="5054579" y="8826500"/>
                </a:lnTo>
                <a:close/>
              </a:path>
              <a:path w="8874125" h="8864600">
                <a:moveTo>
                  <a:pt x="5193608" y="8801100"/>
                </a:moveTo>
                <a:lnTo>
                  <a:pt x="3680340" y="8801100"/>
                </a:lnTo>
                <a:lnTo>
                  <a:pt x="3772868" y="8826500"/>
                </a:lnTo>
                <a:lnTo>
                  <a:pt x="5101080" y="8826500"/>
                </a:lnTo>
                <a:lnTo>
                  <a:pt x="5193608" y="8801100"/>
                </a:lnTo>
                <a:close/>
              </a:path>
              <a:path w="8874125" h="8864600">
                <a:moveTo>
                  <a:pt x="5331178" y="8775700"/>
                </a:moveTo>
                <a:lnTo>
                  <a:pt x="3542770" y="8775700"/>
                </a:lnTo>
                <a:lnTo>
                  <a:pt x="3634318" y="8801100"/>
                </a:lnTo>
                <a:lnTo>
                  <a:pt x="5239631" y="8801100"/>
                </a:lnTo>
                <a:lnTo>
                  <a:pt x="5331178" y="8775700"/>
                </a:lnTo>
                <a:close/>
              </a:path>
              <a:path w="8874125" h="8864600">
                <a:moveTo>
                  <a:pt x="5422047" y="101600"/>
                </a:moveTo>
                <a:lnTo>
                  <a:pt x="3451902" y="101600"/>
                </a:lnTo>
                <a:lnTo>
                  <a:pt x="2965206" y="241300"/>
                </a:lnTo>
                <a:lnTo>
                  <a:pt x="2922132" y="266700"/>
                </a:lnTo>
                <a:lnTo>
                  <a:pt x="2794156" y="304800"/>
                </a:lnTo>
                <a:lnTo>
                  <a:pt x="2751922" y="330200"/>
                </a:lnTo>
                <a:lnTo>
                  <a:pt x="2709905" y="342900"/>
                </a:lnTo>
                <a:lnTo>
                  <a:pt x="2668107" y="368300"/>
                </a:lnTo>
                <a:lnTo>
                  <a:pt x="2626532" y="381000"/>
                </a:lnTo>
                <a:lnTo>
                  <a:pt x="2585180" y="406400"/>
                </a:lnTo>
                <a:lnTo>
                  <a:pt x="2544056" y="419100"/>
                </a:lnTo>
                <a:lnTo>
                  <a:pt x="2503162" y="444500"/>
                </a:lnTo>
                <a:lnTo>
                  <a:pt x="2462500" y="457200"/>
                </a:lnTo>
                <a:lnTo>
                  <a:pt x="2422073" y="482600"/>
                </a:lnTo>
                <a:lnTo>
                  <a:pt x="2381883" y="495300"/>
                </a:lnTo>
                <a:lnTo>
                  <a:pt x="2262766" y="571500"/>
                </a:lnTo>
                <a:lnTo>
                  <a:pt x="2223553" y="584200"/>
                </a:lnTo>
                <a:lnTo>
                  <a:pt x="2184590" y="609600"/>
                </a:lnTo>
                <a:lnTo>
                  <a:pt x="2031297" y="711200"/>
                </a:lnTo>
                <a:lnTo>
                  <a:pt x="1993626" y="723900"/>
                </a:lnTo>
                <a:lnTo>
                  <a:pt x="1882220" y="800100"/>
                </a:lnTo>
                <a:lnTo>
                  <a:pt x="1845630" y="838200"/>
                </a:lnTo>
                <a:lnTo>
                  <a:pt x="1737527" y="914400"/>
                </a:lnTo>
                <a:lnTo>
                  <a:pt x="1631985" y="990600"/>
                </a:lnTo>
                <a:lnTo>
                  <a:pt x="1597384" y="1028700"/>
                </a:lnTo>
                <a:lnTo>
                  <a:pt x="1529071" y="1079500"/>
                </a:lnTo>
                <a:lnTo>
                  <a:pt x="1495363" y="1117600"/>
                </a:lnTo>
                <a:lnTo>
                  <a:pt x="1428858" y="1168400"/>
                </a:lnTo>
                <a:lnTo>
                  <a:pt x="1396065" y="1206500"/>
                </a:lnTo>
                <a:lnTo>
                  <a:pt x="1363583" y="1231900"/>
                </a:lnTo>
                <a:lnTo>
                  <a:pt x="1331414" y="1270000"/>
                </a:lnTo>
                <a:lnTo>
                  <a:pt x="1299561" y="1295400"/>
                </a:lnTo>
                <a:lnTo>
                  <a:pt x="1268025" y="1333500"/>
                </a:lnTo>
                <a:lnTo>
                  <a:pt x="1236811" y="1358900"/>
                </a:lnTo>
                <a:lnTo>
                  <a:pt x="1205920" y="1397000"/>
                </a:lnTo>
                <a:lnTo>
                  <a:pt x="1175355" y="1422400"/>
                </a:lnTo>
                <a:lnTo>
                  <a:pt x="1145118" y="1460500"/>
                </a:lnTo>
                <a:lnTo>
                  <a:pt x="1115213" y="1498600"/>
                </a:lnTo>
                <a:lnTo>
                  <a:pt x="1085641" y="1524000"/>
                </a:lnTo>
                <a:lnTo>
                  <a:pt x="1056406" y="1562100"/>
                </a:lnTo>
                <a:lnTo>
                  <a:pt x="1027510" y="1600200"/>
                </a:lnTo>
                <a:lnTo>
                  <a:pt x="998956" y="1625600"/>
                </a:lnTo>
                <a:lnTo>
                  <a:pt x="970745" y="1663700"/>
                </a:lnTo>
                <a:lnTo>
                  <a:pt x="942882" y="1701800"/>
                </a:lnTo>
                <a:lnTo>
                  <a:pt x="915368" y="1739900"/>
                </a:lnTo>
                <a:lnTo>
                  <a:pt x="888206" y="1765300"/>
                </a:lnTo>
                <a:lnTo>
                  <a:pt x="861398" y="1803400"/>
                </a:lnTo>
                <a:lnTo>
                  <a:pt x="834948" y="1841500"/>
                </a:lnTo>
                <a:lnTo>
                  <a:pt x="808857" y="1879600"/>
                </a:lnTo>
                <a:lnTo>
                  <a:pt x="783129" y="1917700"/>
                </a:lnTo>
                <a:lnTo>
                  <a:pt x="757766" y="1955800"/>
                </a:lnTo>
                <a:lnTo>
                  <a:pt x="732771" y="1993900"/>
                </a:lnTo>
                <a:lnTo>
                  <a:pt x="708145" y="2032000"/>
                </a:lnTo>
                <a:lnTo>
                  <a:pt x="683893" y="2070100"/>
                </a:lnTo>
                <a:lnTo>
                  <a:pt x="660016" y="2108200"/>
                </a:lnTo>
                <a:lnTo>
                  <a:pt x="636517" y="2146300"/>
                </a:lnTo>
                <a:lnTo>
                  <a:pt x="613399" y="2184400"/>
                </a:lnTo>
                <a:lnTo>
                  <a:pt x="590663" y="2222500"/>
                </a:lnTo>
                <a:lnTo>
                  <a:pt x="568314" y="2260600"/>
                </a:lnTo>
                <a:lnTo>
                  <a:pt x="546353" y="2298700"/>
                </a:lnTo>
                <a:lnTo>
                  <a:pt x="524783" y="2336800"/>
                </a:lnTo>
                <a:lnTo>
                  <a:pt x="503607" y="2374900"/>
                </a:lnTo>
                <a:lnTo>
                  <a:pt x="482827" y="2413000"/>
                </a:lnTo>
                <a:lnTo>
                  <a:pt x="462446" y="2463800"/>
                </a:lnTo>
                <a:lnTo>
                  <a:pt x="442466" y="2501900"/>
                </a:lnTo>
                <a:lnTo>
                  <a:pt x="422890" y="2540000"/>
                </a:lnTo>
                <a:lnTo>
                  <a:pt x="403721" y="2578100"/>
                </a:lnTo>
                <a:lnTo>
                  <a:pt x="384961" y="2628900"/>
                </a:lnTo>
                <a:lnTo>
                  <a:pt x="366613" y="2667000"/>
                </a:lnTo>
                <a:lnTo>
                  <a:pt x="348679" y="2705100"/>
                </a:lnTo>
                <a:lnTo>
                  <a:pt x="331163" y="2743200"/>
                </a:lnTo>
                <a:lnTo>
                  <a:pt x="314066" y="2794000"/>
                </a:lnTo>
                <a:lnTo>
                  <a:pt x="297391" y="2832100"/>
                </a:lnTo>
                <a:lnTo>
                  <a:pt x="281141" y="2870200"/>
                </a:lnTo>
                <a:lnTo>
                  <a:pt x="265319" y="2921000"/>
                </a:lnTo>
                <a:lnTo>
                  <a:pt x="249927" y="2959100"/>
                </a:lnTo>
                <a:lnTo>
                  <a:pt x="234967" y="3009900"/>
                </a:lnTo>
                <a:lnTo>
                  <a:pt x="220442" y="3048000"/>
                </a:lnTo>
                <a:lnTo>
                  <a:pt x="206356" y="3098800"/>
                </a:lnTo>
                <a:lnTo>
                  <a:pt x="192710" y="3136900"/>
                </a:lnTo>
                <a:lnTo>
                  <a:pt x="179506" y="3175000"/>
                </a:lnTo>
                <a:lnTo>
                  <a:pt x="166749" y="3225800"/>
                </a:lnTo>
                <a:lnTo>
                  <a:pt x="154440" y="3263900"/>
                </a:lnTo>
                <a:lnTo>
                  <a:pt x="142581" y="3314700"/>
                </a:lnTo>
                <a:lnTo>
                  <a:pt x="131176" y="3352800"/>
                </a:lnTo>
                <a:lnTo>
                  <a:pt x="120227" y="3403600"/>
                </a:lnTo>
                <a:lnTo>
                  <a:pt x="109737" y="3454400"/>
                </a:lnTo>
                <a:lnTo>
                  <a:pt x="99708" y="3492500"/>
                </a:lnTo>
                <a:lnTo>
                  <a:pt x="90143" y="3543300"/>
                </a:lnTo>
                <a:lnTo>
                  <a:pt x="81045" y="3581400"/>
                </a:lnTo>
                <a:lnTo>
                  <a:pt x="72415" y="3632200"/>
                </a:lnTo>
                <a:lnTo>
                  <a:pt x="64257" y="3683000"/>
                </a:lnTo>
                <a:lnTo>
                  <a:pt x="56573" y="3721100"/>
                </a:lnTo>
                <a:lnTo>
                  <a:pt x="49367" y="3771900"/>
                </a:lnTo>
                <a:lnTo>
                  <a:pt x="42639" y="3822700"/>
                </a:lnTo>
                <a:lnTo>
                  <a:pt x="36394" y="3860800"/>
                </a:lnTo>
                <a:lnTo>
                  <a:pt x="30634" y="3911600"/>
                </a:lnTo>
                <a:lnTo>
                  <a:pt x="25360" y="3962400"/>
                </a:lnTo>
                <a:lnTo>
                  <a:pt x="20577" y="4000500"/>
                </a:lnTo>
                <a:lnTo>
                  <a:pt x="16286" y="4051300"/>
                </a:lnTo>
                <a:lnTo>
                  <a:pt x="12490" y="4102100"/>
                </a:lnTo>
                <a:lnTo>
                  <a:pt x="9192" y="4140200"/>
                </a:lnTo>
                <a:lnTo>
                  <a:pt x="6394" y="4191000"/>
                </a:lnTo>
                <a:lnTo>
                  <a:pt x="4099" y="4241800"/>
                </a:lnTo>
                <a:lnTo>
                  <a:pt x="2309" y="4292600"/>
                </a:lnTo>
                <a:lnTo>
                  <a:pt x="1028" y="4343400"/>
                </a:lnTo>
                <a:lnTo>
                  <a:pt x="257" y="4381500"/>
                </a:lnTo>
                <a:lnTo>
                  <a:pt x="0" y="4432300"/>
                </a:lnTo>
                <a:lnTo>
                  <a:pt x="257" y="4483100"/>
                </a:lnTo>
                <a:lnTo>
                  <a:pt x="1028" y="4533900"/>
                </a:lnTo>
                <a:lnTo>
                  <a:pt x="2309" y="4584700"/>
                </a:lnTo>
                <a:lnTo>
                  <a:pt x="4099" y="4622800"/>
                </a:lnTo>
                <a:lnTo>
                  <a:pt x="6394" y="4673600"/>
                </a:lnTo>
                <a:lnTo>
                  <a:pt x="9192" y="4724400"/>
                </a:lnTo>
                <a:lnTo>
                  <a:pt x="12490" y="4775200"/>
                </a:lnTo>
                <a:lnTo>
                  <a:pt x="16286" y="4813300"/>
                </a:lnTo>
                <a:lnTo>
                  <a:pt x="20577" y="4864100"/>
                </a:lnTo>
                <a:lnTo>
                  <a:pt x="25360" y="4914900"/>
                </a:lnTo>
                <a:lnTo>
                  <a:pt x="30634" y="4953000"/>
                </a:lnTo>
                <a:lnTo>
                  <a:pt x="36394" y="5003800"/>
                </a:lnTo>
                <a:lnTo>
                  <a:pt x="42639" y="5054600"/>
                </a:lnTo>
                <a:lnTo>
                  <a:pt x="49367" y="5092700"/>
                </a:lnTo>
                <a:lnTo>
                  <a:pt x="56573" y="5143500"/>
                </a:lnTo>
                <a:lnTo>
                  <a:pt x="64257" y="5194300"/>
                </a:lnTo>
                <a:lnTo>
                  <a:pt x="72415" y="5232400"/>
                </a:lnTo>
                <a:lnTo>
                  <a:pt x="81045" y="5283200"/>
                </a:lnTo>
                <a:lnTo>
                  <a:pt x="90143" y="5334000"/>
                </a:lnTo>
                <a:lnTo>
                  <a:pt x="99708" y="5372100"/>
                </a:lnTo>
                <a:lnTo>
                  <a:pt x="109737" y="5422900"/>
                </a:lnTo>
                <a:lnTo>
                  <a:pt x="120227" y="5461000"/>
                </a:lnTo>
                <a:lnTo>
                  <a:pt x="131176" y="5511800"/>
                </a:lnTo>
                <a:lnTo>
                  <a:pt x="142581" y="5549900"/>
                </a:lnTo>
                <a:lnTo>
                  <a:pt x="154440" y="5600700"/>
                </a:lnTo>
                <a:lnTo>
                  <a:pt x="166749" y="5638800"/>
                </a:lnTo>
                <a:lnTo>
                  <a:pt x="179506" y="5689600"/>
                </a:lnTo>
                <a:lnTo>
                  <a:pt x="192710" y="5727700"/>
                </a:lnTo>
                <a:lnTo>
                  <a:pt x="206356" y="5778500"/>
                </a:lnTo>
                <a:lnTo>
                  <a:pt x="220442" y="5816600"/>
                </a:lnTo>
                <a:lnTo>
                  <a:pt x="234967" y="5867400"/>
                </a:lnTo>
                <a:lnTo>
                  <a:pt x="249927" y="5905500"/>
                </a:lnTo>
                <a:lnTo>
                  <a:pt x="265319" y="5943600"/>
                </a:lnTo>
                <a:lnTo>
                  <a:pt x="281141" y="5994400"/>
                </a:lnTo>
                <a:lnTo>
                  <a:pt x="297391" y="6032500"/>
                </a:lnTo>
                <a:lnTo>
                  <a:pt x="314066" y="6070600"/>
                </a:lnTo>
                <a:lnTo>
                  <a:pt x="331163" y="6121400"/>
                </a:lnTo>
                <a:lnTo>
                  <a:pt x="348679" y="6159500"/>
                </a:lnTo>
                <a:lnTo>
                  <a:pt x="366613" y="6197600"/>
                </a:lnTo>
                <a:lnTo>
                  <a:pt x="384961" y="6248400"/>
                </a:lnTo>
                <a:lnTo>
                  <a:pt x="403721" y="6286500"/>
                </a:lnTo>
                <a:lnTo>
                  <a:pt x="422890" y="6324600"/>
                </a:lnTo>
                <a:lnTo>
                  <a:pt x="442466" y="6362700"/>
                </a:lnTo>
                <a:lnTo>
                  <a:pt x="462446" y="6413500"/>
                </a:lnTo>
                <a:lnTo>
                  <a:pt x="482827" y="6451600"/>
                </a:lnTo>
                <a:lnTo>
                  <a:pt x="503607" y="6489700"/>
                </a:lnTo>
                <a:lnTo>
                  <a:pt x="524783" y="6527800"/>
                </a:lnTo>
                <a:lnTo>
                  <a:pt x="546353" y="6565900"/>
                </a:lnTo>
                <a:lnTo>
                  <a:pt x="568314" y="6604000"/>
                </a:lnTo>
                <a:lnTo>
                  <a:pt x="590663" y="6642100"/>
                </a:lnTo>
                <a:lnTo>
                  <a:pt x="613399" y="6680200"/>
                </a:lnTo>
                <a:lnTo>
                  <a:pt x="636517" y="6731000"/>
                </a:lnTo>
                <a:lnTo>
                  <a:pt x="660016" y="6769100"/>
                </a:lnTo>
                <a:lnTo>
                  <a:pt x="683893" y="6807200"/>
                </a:lnTo>
                <a:lnTo>
                  <a:pt x="708145" y="6845300"/>
                </a:lnTo>
                <a:lnTo>
                  <a:pt x="732771" y="6883400"/>
                </a:lnTo>
                <a:lnTo>
                  <a:pt x="757766" y="6908800"/>
                </a:lnTo>
                <a:lnTo>
                  <a:pt x="783129" y="6946900"/>
                </a:lnTo>
                <a:lnTo>
                  <a:pt x="808857" y="6985000"/>
                </a:lnTo>
                <a:lnTo>
                  <a:pt x="834948" y="7023100"/>
                </a:lnTo>
                <a:lnTo>
                  <a:pt x="861398" y="7061200"/>
                </a:lnTo>
                <a:lnTo>
                  <a:pt x="888206" y="7099300"/>
                </a:lnTo>
                <a:lnTo>
                  <a:pt x="915368" y="7137400"/>
                </a:lnTo>
                <a:lnTo>
                  <a:pt x="942882" y="7162800"/>
                </a:lnTo>
                <a:lnTo>
                  <a:pt x="970745" y="7200900"/>
                </a:lnTo>
                <a:lnTo>
                  <a:pt x="998956" y="7239000"/>
                </a:lnTo>
                <a:lnTo>
                  <a:pt x="1027510" y="7277100"/>
                </a:lnTo>
                <a:lnTo>
                  <a:pt x="1056406" y="7302500"/>
                </a:lnTo>
                <a:lnTo>
                  <a:pt x="1085641" y="7340600"/>
                </a:lnTo>
                <a:lnTo>
                  <a:pt x="1115213" y="7378700"/>
                </a:lnTo>
                <a:lnTo>
                  <a:pt x="1145118" y="7404100"/>
                </a:lnTo>
                <a:lnTo>
                  <a:pt x="1175355" y="7442200"/>
                </a:lnTo>
                <a:lnTo>
                  <a:pt x="1205920" y="7480300"/>
                </a:lnTo>
                <a:lnTo>
                  <a:pt x="1236811" y="7505700"/>
                </a:lnTo>
                <a:lnTo>
                  <a:pt x="1268025" y="7543800"/>
                </a:lnTo>
                <a:lnTo>
                  <a:pt x="1299561" y="7569200"/>
                </a:lnTo>
                <a:lnTo>
                  <a:pt x="1331414" y="7607300"/>
                </a:lnTo>
                <a:lnTo>
                  <a:pt x="1363583" y="7632700"/>
                </a:lnTo>
                <a:lnTo>
                  <a:pt x="1396065" y="7670800"/>
                </a:lnTo>
                <a:lnTo>
                  <a:pt x="1461958" y="7721600"/>
                </a:lnTo>
                <a:lnTo>
                  <a:pt x="1495363" y="7759700"/>
                </a:lnTo>
                <a:lnTo>
                  <a:pt x="1563079" y="7810500"/>
                </a:lnTo>
                <a:lnTo>
                  <a:pt x="1597384" y="7848600"/>
                </a:lnTo>
                <a:lnTo>
                  <a:pt x="1631985" y="7874000"/>
                </a:lnTo>
                <a:lnTo>
                  <a:pt x="1737527" y="7950200"/>
                </a:lnTo>
                <a:lnTo>
                  <a:pt x="1773281" y="7988300"/>
                </a:lnTo>
                <a:lnTo>
                  <a:pt x="1845630" y="8039100"/>
                </a:lnTo>
                <a:lnTo>
                  <a:pt x="1956221" y="8115300"/>
                </a:lnTo>
                <a:lnTo>
                  <a:pt x="2107427" y="8216900"/>
                </a:lnTo>
                <a:lnTo>
                  <a:pt x="2145881" y="8229600"/>
                </a:lnTo>
                <a:lnTo>
                  <a:pt x="2262766" y="8305800"/>
                </a:lnTo>
                <a:lnTo>
                  <a:pt x="2302227" y="8318500"/>
                </a:lnTo>
                <a:lnTo>
                  <a:pt x="2381883" y="8369300"/>
                </a:lnTo>
                <a:lnTo>
                  <a:pt x="2422073" y="8382000"/>
                </a:lnTo>
                <a:lnTo>
                  <a:pt x="2503162" y="8432800"/>
                </a:lnTo>
                <a:lnTo>
                  <a:pt x="2544056" y="8445500"/>
                </a:lnTo>
                <a:lnTo>
                  <a:pt x="2585180" y="8470900"/>
                </a:lnTo>
                <a:lnTo>
                  <a:pt x="2626532" y="8483600"/>
                </a:lnTo>
                <a:lnTo>
                  <a:pt x="2668107" y="8509000"/>
                </a:lnTo>
                <a:lnTo>
                  <a:pt x="2751922" y="8534400"/>
                </a:lnTo>
                <a:lnTo>
                  <a:pt x="2794156" y="8559800"/>
                </a:lnTo>
                <a:lnTo>
                  <a:pt x="2879263" y="8585200"/>
                </a:lnTo>
                <a:lnTo>
                  <a:pt x="2922132" y="8610600"/>
                </a:lnTo>
                <a:lnTo>
                  <a:pt x="3497250" y="8775700"/>
                </a:lnTo>
                <a:lnTo>
                  <a:pt x="5376699" y="8775700"/>
                </a:lnTo>
                <a:lnTo>
                  <a:pt x="5951817" y="8610600"/>
                </a:lnTo>
                <a:lnTo>
                  <a:pt x="5994685" y="8585200"/>
                </a:lnTo>
                <a:lnTo>
                  <a:pt x="6079793" y="8559800"/>
                </a:lnTo>
                <a:lnTo>
                  <a:pt x="6122027" y="8534400"/>
                </a:lnTo>
                <a:lnTo>
                  <a:pt x="6205841" y="8509000"/>
                </a:lnTo>
                <a:lnTo>
                  <a:pt x="6247417" y="8483600"/>
                </a:lnTo>
                <a:lnTo>
                  <a:pt x="6288768" y="8470900"/>
                </a:lnTo>
                <a:lnTo>
                  <a:pt x="6329892" y="8445500"/>
                </a:lnTo>
                <a:lnTo>
                  <a:pt x="6370787" y="8432800"/>
                </a:lnTo>
                <a:lnTo>
                  <a:pt x="6451876" y="8382000"/>
                </a:lnTo>
                <a:lnTo>
                  <a:pt x="6492065" y="8369300"/>
                </a:lnTo>
                <a:lnTo>
                  <a:pt x="6571721" y="8318500"/>
                </a:lnTo>
                <a:lnTo>
                  <a:pt x="6611182" y="8305800"/>
                </a:lnTo>
                <a:lnTo>
                  <a:pt x="6728068" y="8229600"/>
                </a:lnTo>
                <a:lnTo>
                  <a:pt x="6766522" y="8216900"/>
                </a:lnTo>
                <a:lnTo>
                  <a:pt x="6917728" y="8115300"/>
                </a:lnTo>
                <a:lnTo>
                  <a:pt x="7028319" y="8039100"/>
                </a:lnTo>
                <a:lnTo>
                  <a:pt x="7100668" y="7988300"/>
                </a:lnTo>
                <a:lnTo>
                  <a:pt x="7136421" y="7950200"/>
                </a:lnTo>
                <a:lnTo>
                  <a:pt x="7241964" y="7874000"/>
                </a:lnTo>
                <a:lnTo>
                  <a:pt x="7276564" y="7848600"/>
                </a:lnTo>
                <a:lnTo>
                  <a:pt x="7310870" y="7810500"/>
                </a:lnTo>
                <a:lnTo>
                  <a:pt x="7378585" y="7759700"/>
                </a:lnTo>
                <a:lnTo>
                  <a:pt x="7411991" y="7721600"/>
                </a:lnTo>
                <a:lnTo>
                  <a:pt x="7477883" y="7670800"/>
                </a:lnTo>
                <a:lnTo>
                  <a:pt x="7510365" y="7632700"/>
                </a:lnTo>
                <a:lnTo>
                  <a:pt x="7542535" y="7607300"/>
                </a:lnTo>
                <a:lnTo>
                  <a:pt x="7574388" y="7569200"/>
                </a:lnTo>
                <a:lnTo>
                  <a:pt x="7605923" y="7543800"/>
                </a:lnTo>
                <a:lnTo>
                  <a:pt x="7637138" y="7505700"/>
                </a:lnTo>
                <a:lnTo>
                  <a:pt x="7668029" y="7480300"/>
                </a:lnTo>
                <a:lnTo>
                  <a:pt x="7698594" y="7442200"/>
                </a:lnTo>
                <a:lnTo>
                  <a:pt x="7728830" y="7404100"/>
                </a:lnTo>
                <a:lnTo>
                  <a:pt x="7758736" y="7378700"/>
                </a:lnTo>
                <a:lnTo>
                  <a:pt x="7788307" y="7340600"/>
                </a:lnTo>
                <a:lnTo>
                  <a:pt x="7817542" y="7302500"/>
                </a:lnTo>
                <a:lnTo>
                  <a:pt x="7846439" y="7277100"/>
                </a:lnTo>
                <a:lnTo>
                  <a:pt x="7874993" y="7239000"/>
                </a:lnTo>
                <a:lnTo>
                  <a:pt x="7903203" y="7200900"/>
                </a:lnTo>
                <a:lnTo>
                  <a:pt x="7931067" y="7162800"/>
                </a:lnTo>
                <a:lnTo>
                  <a:pt x="7958581" y="7137400"/>
                </a:lnTo>
                <a:lnTo>
                  <a:pt x="7985743" y="7099300"/>
                </a:lnTo>
                <a:lnTo>
                  <a:pt x="8012551" y="7061200"/>
                </a:lnTo>
                <a:lnTo>
                  <a:pt x="8039001" y="7023100"/>
                </a:lnTo>
                <a:lnTo>
                  <a:pt x="8065091" y="6985000"/>
                </a:lnTo>
                <a:lnTo>
                  <a:pt x="8090820" y="6946900"/>
                </a:lnTo>
                <a:lnTo>
                  <a:pt x="8116183" y="6908800"/>
                </a:lnTo>
                <a:lnTo>
                  <a:pt x="8141178" y="6883400"/>
                </a:lnTo>
                <a:lnTo>
                  <a:pt x="8165803" y="6845300"/>
                </a:lnTo>
                <a:lnTo>
                  <a:pt x="8190056" y="6807200"/>
                </a:lnTo>
                <a:lnTo>
                  <a:pt x="8213933" y="6769100"/>
                </a:lnTo>
                <a:lnTo>
                  <a:pt x="8237432" y="6731000"/>
                </a:lnTo>
                <a:lnTo>
                  <a:pt x="8260550" y="6680200"/>
                </a:lnTo>
                <a:lnTo>
                  <a:pt x="8283285" y="6642100"/>
                </a:lnTo>
                <a:lnTo>
                  <a:pt x="8305635" y="6604000"/>
                </a:lnTo>
                <a:lnTo>
                  <a:pt x="8327596" y="6565900"/>
                </a:lnTo>
                <a:lnTo>
                  <a:pt x="8349165" y="6527800"/>
                </a:lnTo>
                <a:lnTo>
                  <a:pt x="8370342" y="6489700"/>
                </a:lnTo>
                <a:lnTo>
                  <a:pt x="8391122" y="6451600"/>
                </a:lnTo>
                <a:lnTo>
                  <a:pt x="8411503" y="6413500"/>
                </a:lnTo>
                <a:lnTo>
                  <a:pt x="8431483" y="6362700"/>
                </a:lnTo>
                <a:lnTo>
                  <a:pt x="8451059" y="6324600"/>
                </a:lnTo>
                <a:lnTo>
                  <a:pt x="8470228" y="6286500"/>
                </a:lnTo>
                <a:lnTo>
                  <a:pt x="8488988" y="6248400"/>
                </a:lnTo>
                <a:lnTo>
                  <a:pt x="8507336" y="6197600"/>
                </a:lnTo>
                <a:lnTo>
                  <a:pt x="8525269" y="6159500"/>
                </a:lnTo>
                <a:lnTo>
                  <a:pt x="8542786" y="6121400"/>
                </a:lnTo>
                <a:lnTo>
                  <a:pt x="8559883" y="6070600"/>
                </a:lnTo>
                <a:lnTo>
                  <a:pt x="8576557" y="6032500"/>
                </a:lnTo>
                <a:lnTo>
                  <a:pt x="8592807" y="5994400"/>
                </a:lnTo>
                <a:lnTo>
                  <a:pt x="8608630" y="5943600"/>
                </a:lnTo>
                <a:lnTo>
                  <a:pt x="8624022" y="5905500"/>
                </a:lnTo>
                <a:lnTo>
                  <a:pt x="8638982" y="5867400"/>
                </a:lnTo>
                <a:lnTo>
                  <a:pt x="8653506" y="5816600"/>
                </a:lnTo>
                <a:lnTo>
                  <a:pt x="8667593" y="5778500"/>
                </a:lnTo>
                <a:lnTo>
                  <a:pt x="8681239" y="5727700"/>
                </a:lnTo>
                <a:lnTo>
                  <a:pt x="8694442" y="5689600"/>
                </a:lnTo>
                <a:lnTo>
                  <a:pt x="8707200" y="5638800"/>
                </a:lnTo>
                <a:lnTo>
                  <a:pt x="8719509" y="5600700"/>
                </a:lnTo>
                <a:lnTo>
                  <a:pt x="8731367" y="5549900"/>
                </a:lnTo>
                <a:lnTo>
                  <a:pt x="8742772" y="5511800"/>
                </a:lnTo>
                <a:lnTo>
                  <a:pt x="8753721" y="5461000"/>
                </a:lnTo>
                <a:lnTo>
                  <a:pt x="8764211" y="5422900"/>
                </a:lnTo>
                <a:lnTo>
                  <a:pt x="8774240" y="5372100"/>
                </a:lnTo>
                <a:lnTo>
                  <a:pt x="8783805" y="5334000"/>
                </a:lnTo>
                <a:lnTo>
                  <a:pt x="8792904" y="5283200"/>
                </a:lnTo>
                <a:lnTo>
                  <a:pt x="8801534" y="5232400"/>
                </a:lnTo>
                <a:lnTo>
                  <a:pt x="8809692" y="5194300"/>
                </a:lnTo>
                <a:lnTo>
                  <a:pt x="8817375" y="5143500"/>
                </a:lnTo>
                <a:lnTo>
                  <a:pt x="8824582" y="5092700"/>
                </a:lnTo>
                <a:lnTo>
                  <a:pt x="8831309" y="5054600"/>
                </a:lnTo>
                <a:lnTo>
                  <a:pt x="8837555" y="5003800"/>
                </a:lnTo>
                <a:lnTo>
                  <a:pt x="8843315" y="4953000"/>
                </a:lnTo>
                <a:lnTo>
                  <a:pt x="8848588" y="4914900"/>
                </a:lnTo>
                <a:lnTo>
                  <a:pt x="8853372" y="4864100"/>
                </a:lnTo>
                <a:lnTo>
                  <a:pt x="8857663" y="4813300"/>
                </a:lnTo>
                <a:lnTo>
                  <a:pt x="8861459" y="4775200"/>
                </a:lnTo>
                <a:lnTo>
                  <a:pt x="8864757" y="4724400"/>
                </a:lnTo>
                <a:lnTo>
                  <a:pt x="8867555" y="4673600"/>
                </a:lnTo>
                <a:lnTo>
                  <a:pt x="8869850" y="4622800"/>
                </a:lnTo>
                <a:lnTo>
                  <a:pt x="8871639" y="4584700"/>
                </a:lnTo>
                <a:lnTo>
                  <a:pt x="8872921" y="4533900"/>
                </a:lnTo>
                <a:lnTo>
                  <a:pt x="8873692" y="4483100"/>
                </a:lnTo>
                <a:lnTo>
                  <a:pt x="8873949" y="4432300"/>
                </a:lnTo>
                <a:lnTo>
                  <a:pt x="8873692" y="4381500"/>
                </a:lnTo>
                <a:lnTo>
                  <a:pt x="8872921" y="4343400"/>
                </a:lnTo>
                <a:lnTo>
                  <a:pt x="8871639" y="4292600"/>
                </a:lnTo>
                <a:lnTo>
                  <a:pt x="8869850" y="4241800"/>
                </a:lnTo>
                <a:lnTo>
                  <a:pt x="8867555" y="4191000"/>
                </a:lnTo>
                <a:lnTo>
                  <a:pt x="8864757" y="4140200"/>
                </a:lnTo>
                <a:lnTo>
                  <a:pt x="8861459" y="4102100"/>
                </a:lnTo>
                <a:lnTo>
                  <a:pt x="8857663" y="4051300"/>
                </a:lnTo>
                <a:lnTo>
                  <a:pt x="8853372" y="4000500"/>
                </a:lnTo>
                <a:lnTo>
                  <a:pt x="8848588" y="3962400"/>
                </a:lnTo>
                <a:lnTo>
                  <a:pt x="8843315" y="3911600"/>
                </a:lnTo>
                <a:lnTo>
                  <a:pt x="8837555" y="3860800"/>
                </a:lnTo>
                <a:lnTo>
                  <a:pt x="8831309" y="3822700"/>
                </a:lnTo>
                <a:lnTo>
                  <a:pt x="8824582" y="3771900"/>
                </a:lnTo>
                <a:lnTo>
                  <a:pt x="8817375" y="3721100"/>
                </a:lnTo>
                <a:lnTo>
                  <a:pt x="8809692" y="3683000"/>
                </a:lnTo>
                <a:lnTo>
                  <a:pt x="8801534" y="3632200"/>
                </a:lnTo>
                <a:lnTo>
                  <a:pt x="8792904" y="3581400"/>
                </a:lnTo>
                <a:lnTo>
                  <a:pt x="8783805" y="3543300"/>
                </a:lnTo>
                <a:lnTo>
                  <a:pt x="8774240" y="3492500"/>
                </a:lnTo>
                <a:lnTo>
                  <a:pt x="8764211" y="3454400"/>
                </a:lnTo>
                <a:lnTo>
                  <a:pt x="8753721" y="3403600"/>
                </a:lnTo>
                <a:lnTo>
                  <a:pt x="8742772" y="3352800"/>
                </a:lnTo>
                <a:lnTo>
                  <a:pt x="8731367" y="3314700"/>
                </a:lnTo>
                <a:lnTo>
                  <a:pt x="8719509" y="3263900"/>
                </a:lnTo>
                <a:lnTo>
                  <a:pt x="8707200" y="3225800"/>
                </a:lnTo>
                <a:lnTo>
                  <a:pt x="8694442" y="3175000"/>
                </a:lnTo>
                <a:lnTo>
                  <a:pt x="8681239" y="3136900"/>
                </a:lnTo>
                <a:lnTo>
                  <a:pt x="8667593" y="3098800"/>
                </a:lnTo>
                <a:lnTo>
                  <a:pt x="8653506" y="3048000"/>
                </a:lnTo>
                <a:lnTo>
                  <a:pt x="8638982" y="3009900"/>
                </a:lnTo>
                <a:lnTo>
                  <a:pt x="8624022" y="2959100"/>
                </a:lnTo>
                <a:lnTo>
                  <a:pt x="8608630" y="2921000"/>
                </a:lnTo>
                <a:lnTo>
                  <a:pt x="8592807" y="2870200"/>
                </a:lnTo>
                <a:lnTo>
                  <a:pt x="8576557" y="2832100"/>
                </a:lnTo>
                <a:lnTo>
                  <a:pt x="8559883" y="2794000"/>
                </a:lnTo>
                <a:lnTo>
                  <a:pt x="8542786" y="2743200"/>
                </a:lnTo>
                <a:lnTo>
                  <a:pt x="8525269" y="2705100"/>
                </a:lnTo>
                <a:lnTo>
                  <a:pt x="8507336" y="2667000"/>
                </a:lnTo>
                <a:lnTo>
                  <a:pt x="8488988" y="2628900"/>
                </a:lnTo>
                <a:lnTo>
                  <a:pt x="8470228" y="2578100"/>
                </a:lnTo>
                <a:lnTo>
                  <a:pt x="8451059" y="2540000"/>
                </a:lnTo>
                <a:lnTo>
                  <a:pt x="8431483" y="2501900"/>
                </a:lnTo>
                <a:lnTo>
                  <a:pt x="8411503" y="2463800"/>
                </a:lnTo>
                <a:lnTo>
                  <a:pt x="8391122" y="2413000"/>
                </a:lnTo>
                <a:lnTo>
                  <a:pt x="8370342" y="2374900"/>
                </a:lnTo>
                <a:lnTo>
                  <a:pt x="8349165" y="2336800"/>
                </a:lnTo>
                <a:lnTo>
                  <a:pt x="8327596" y="2298700"/>
                </a:lnTo>
                <a:lnTo>
                  <a:pt x="8305635" y="2260600"/>
                </a:lnTo>
                <a:lnTo>
                  <a:pt x="8283285" y="2222500"/>
                </a:lnTo>
                <a:lnTo>
                  <a:pt x="8260550" y="2184400"/>
                </a:lnTo>
                <a:lnTo>
                  <a:pt x="8237432" y="2146300"/>
                </a:lnTo>
                <a:lnTo>
                  <a:pt x="8213933" y="2108200"/>
                </a:lnTo>
                <a:lnTo>
                  <a:pt x="8190056" y="2070100"/>
                </a:lnTo>
                <a:lnTo>
                  <a:pt x="8165803" y="2032000"/>
                </a:lnTo>
                <a:lnTo>
                  <a:pt x="8141178" y="1993900"/>
                </a:lnTo>
                <a:lnTo>
                  <a:pt x="8116183" y="1955800"/>
                </a:lnTo>
                <a:lnTo>
                  <a:pt x="8090820" y="1917700"/>
                </a:lnTo>
                <a:lnTo>
                  <a:pt x="8065091" y="1879600"/>
                </a:lnTo>
                <a:lnTo>
                  <a:pt x="8039001" y="1841500"/>
                </a:lnTo>
                <a:lnTo>
                  <a:pt x="8012551" y="1803400"/>
                </a:lnTo>
                <a:lnTo>
                  <a:pt x="7985743" y="1765300"/>
                </a:lnTo>
                <a:lnTo>
                  <a:pt x="7958581" y="1739900"/>
                </a:lnTo>
                <a:lnTo>
                  <a:pt x="7931067" y="1701800"/>
                </a:lnTo>
                <a:lnTo>
                  <a:pt x="7903203" y="1663700"/>
                </a:lnTo>
                <a:lnTo>
                  <a:pt x="7874993" y="1625600"/>
                </a:lnTo>
                <a:lnTo>
                  <a:pt x="7846439" y="1600200"/>
                </a:lnTo>
                <a:lnTo>
                  <a:pt x="7817542" y="1562100"/>
                </a:lnTo>
                <a:lnTo>
                  <a:pt x="7788307" y="1524000"/>
                </a:lnTo>
                <a:lnTo>
                  <a:pt x="7758736" y="1498600"/>
                </a:lnTo>
                <a:lnTo>
                  <a:pt x="7728830" y="1460500"/>
                </a:lnTo>
                <a:lnTo>
                  <a:pt x="7698594" y="1422400"/>
                </a:lnTo>
                <a:lnTo>
                  <a:pt x="7668029" y="1397000"/>
                </a:lnTo>
                <a:lnTo>
                  <a:pt x="7637138" y="1358900"/>
                </a:lnTo>
                <a:lnTo>
                  <a:pt x="7605923" y="1333500"/>
                </a:lnTo>
                <a:lnTo>
                  <a:pt x="7574388" y="1295400"/>
                </a:lnTo>
                <a:lnTo>
                  <a:pt x="7542535" y="1270000"/>
                </a:lnTo>
                <a:lnTo>
                  <a:pt x="7510365" y="1231900"/>
                </a:lnTo>
                <a:lnTo>
                  <a:pt x="7477883" y="1206500"/>
                </a:lnTo>
                <a:lnTo>
                  <a:pt x="7445091" y="1168400"/>
                </a:lnTo>
                <a:lnTo>
                  <a:pt x="7378585" y="1117600"/>
                </a:lnTo>
                <a:lnTo>
                  <a:pt x="7344877" y="1079500"/>
                </a:lnTo>
                <a:lnTo>
                  <a:pt x="7276564" y="1028700"/>
                </a:lnTo>
                <a:lnTo>
                  <a:pt x="7241964" y="990600"/>
                </a:lnTo>
                <a:lnTo>
                  <a:pt x="7136421" y="914400"/>
                </a:lnTo>
                <a:lnTo>
                  <a:pt x="7028319" y="838200"/>
                </a:lnTo>
                <a:lnTo>
                  <a:pt x="6991728" y="800100"/>
                </a:lnTo>
                <a:lnTo>
                  <a:pt x="6880323" y="723900"/>
                </a:lnTo>
                <a:lnTo>
                  <a:pt x="6842652" y="711200"/>
                </a:lnTo>
                <a:lnTo>
                  <a:pt x="6689358" y="609600"/>
                </a:lnTo>
                <a:lnTo>
                  <a:pt x="6650396" y="584200"/>
                </a:lnTo>
                <a:lnTo>
                  <a:pt x="6611182" y="571500"/>
                </a:lnTo>
                <a:lnTo>
                  <a:pt x="6492065" y="495300"/>
                </a:lnTo>
                <a:lnTo>
                  <a:pt x="6451876" y="482600"/>
                </a:lnTo>
                <a:lnTo>
                  <a:pt x="6411449" y="457200"/>
                </a:lnTo>
                <a:lnTo>
                  <a:pt x="6370787" y="444500"/>
                </a:lnTo>
                <a:lnTo>
                  <a:pt x="6329892" y="419100"/>
                </a:lnTo>
                <a:lnTo>
                  <a:pt x="6288768" y="406400"/>
                </a:lnTo>
                <a:lnTo>
                  <a:pt x="6247417" y="381000"/>
                </a:lnTo>
                <a:lnTo>
                  <a:pt x="6205841" y="368300"/>
                </a:lnTo>
                <a:lnTo>
                  <a:pt x="6164044" y="342900"/>
                </a:lnTo>
                <a:lnTo>
                  <a:pt x="6122027" y="330200"/>
                </a:lnTo>
                <a:lnTo>
                  <a:pt x="6079793" y="304800"/>
                </a:lnTo>
                <a:lnTo>
                  <a:pt x="5951817" y="266700"/>
                </a:lnTo>
                <a:lnTo>
                  <a:pt x="5908742" y="241300"/>
                </a:lnTo>
                <a:lnTo>
                  <a:pt x="5422047" y="101600"/>
                </a:lnTo>
                <a:close/>
              </a:path>
              <a:path w="8874125" h="8864600">
                <a:moveTo>
                  <a:pt x="5239631" y="63500"/>
                </a:moveTo>
                <a:lnTo>
                  <a:pt x="3634318" y="63500"/>
                </a:lnTo>
                <a:lnTo>
                  <a:pt x="3497250" y="101600"/>
                </a:lnTo>
                <a:lnTo>
                  <a:pt x="5376699" y="101600"/>
                </a:lnTo>
                <a:lnTo>
                  <a:pt x="5239631" y="63500"/>
                </a:lnTo>
                <a:close/>
              </a:path>
              <a:path w="8874125" h="8864600">
                <a:moveTo>
                  <a:pt x="5147424" y="50800"/>
                </a:moveTo>
                <a:lnTo>
                  <a:pt x="3726525" y="50800"/>
                </a:lnTo>
                <a:lnTo>
                  <a:pt x="3680340" y="63500"/>
                </a:lnTo>
                <a:lnTo>
                  <a:pt x="5193608" y="63500"/>
                </a:lnTo>
                <a:lnTo>
                  <a:pt x="5147424" y="50800"/>
                </a:lnTo>
                <a:close/>
              </a:path>
              <a:path w="8874125" h="8864600">
                <a:moveTo>
                  <a:pt x="5054579" y="38100"/>
                </a:moveTo>
                <a:lnTo>
                  <a:pt x="3819369" y="38100"/>
                </a:lnTo>
                <a:lnTo>
                  <a:pt x="3772868" y="50800"/>
                </a:lnTo>
                <a:lnTo>
                  <a:pt x="5101080" y="50800"/>
                </a:lnTo>
                <a:lnTo>
                  <a:pt x="5054579" y="38100"/>
                </a:lnTo>
                <a:close/>
              </a:path>
              <a:path w="8874125" h="8864600">
                <a:moveTo>
                  <a:pt x="4961118" y="25400"/>
                </a:moveTo>
                <a:lnTo>
                  <a:pt x="3912831" y="25400"/>
                </a:lnTo>
                <a:lnTo>
                  <a:pt x="3866024" y="38100"/>
                </a:lnTo>
                <a:lnTo>
                  <a:pt x="5007924" y="38100"/>
                </a:lnTo>
                <a:lnTo>
                  <a:pt x="4961118" y="25400"/>
                </a:lnTo>
                <a:close/>
              </a:path>
              <a:path w="8874125" h="8864600">
                <a:moveTo>
                  <a:pt x="4867059" y="12700"/>
                </a:moveTo>
                <a:lnTo>
                  <a:pt x="4006889" y="12700"/>
                </a:lnTo>
                <a:lnTo>
                  <a:pt x="3959787" y="25400"/>
                </a:lnTo>
                <a:lnTo>
                  <a:pt x="4914162" y="25400"/>
                </a:lnTo>
                <a:lnTo>
                  <a:pt x="4867059" y="12700"/>
                </a:lnTo>
                <a:close/>
              </a:path>
              <a:path w="8874125" h="8864600">
                <a:moveTo>
                  <a:pt x="4724899" y="0"/>
                </a:moveTo>
                <a:lnTo>
                  <a:pt x="4149050" y="0"/>
                </a:lnTo>
                <a:lnTo>
                  <a:pt x="4101523" y="12700"/>
                </a:lnTo>
                <a:lnTo>
                  <a:pt x="4772425" y="12700"/>
                </a:lnTo>
                <a:lnTo>
                  <a:pt x="4724899" y="0"/>
                </a:lnTo>
                <a:close/>
              </a:path>
            </a:pathLst>
          </a:custGeom>
          <a:solidFill>
            <a:schemeClr val="bg1">
              <a:lumMod val="75000"/>
            </a:schemeClr>
          </a:solidFill>
        </p:spPr>
        <p:txBody>
          <a:bodyPr lIns="0" tIns="0" rIns="0" bIns="0" anchor="ctr"/>
          <a:lstStyle/>
          <a:p>
            <a:pPr algn="ctr">
              <a:defRPr/>
            </a:pPr>
            <a:endParaRPr sz="910" b="1" dirty="0">
              <a:solidFill>
                <a:schemeClr val="bg1"/>
              </a:solidFill>
              <a:cs typeface="Arial" panose="020B0604020202020204" pitchFamily="34" charset="0"/>
            </a:endParaRPr>
          </a:p>
        </p:txBody>
      </p:sp>
      <p:pic>
        <p:nvPicPr>
          <p:cNvPr id="5" name="Picture 8">
            <a:extLst>
              <a:ext uri="{FF2B5EF4-FFF2-40B4-BE49-F238E27FC236}">
                <a16:creationId xmlns:a16="http://schemas.microsoft.com/office/drawing/2014/main" id="{47A477C9-9706-4A43-9593-67347472CB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69431"/>
          <a:stretch>
            <a:fillRect/>
          </a:stretch>
        </p:blipFill>
        <p:spPr bwMode="auto">
          <a:xfrm>
            <a:off x="6203950" y="6127750"/>
            <a:ext cx="17922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23289" y="1"/>
            <a:ext cx="5991119" cy="1259173"/>
          </a:xfrm>
        </p:spPr>
        <p:txBody>
          <a:bodyPr anchor="b"/>
          <a:lstStyle>
            <a:lvl1pPr>
              <a:defRPr sz="3600">
                <a:solidFill>
                  <a:schemeClr val="accent1"/>
                </a:solidFill>
              </a:defRPr>
            </a:lvl1pPr>
          </a:lstStyle>
          <a:p>
            <a:r>
              <a:rPr lang="en-US"/>
              <a:t>Click to edit Master title style</a:t>
            </a:r>
            <a:endParaRPr lang="en-US" dirty="0"/>
          </a:p>
        </p:txBody>
      </p:sp>
      <p:sp>
        <p:nvSpPr>
          <p:cNvPr id="6" name="Slide Number Placeholder 19">
            <a:extLst>
              <a:ext uri="{FF2B5EF4-FFF2-40B4-BE49-F238E27FC236}">
                <a16:creationId xmlns:a16="http://schemas.microsoft.com/office/drawing/2014/main" id="{A5E76A18-2159-6243-86C0-EA214D6A62D7}"/>
              </a:ext>
            </a:extLst>
          </p:cNvPr>
          <p:cNvSpPr>
            <a:spLocks noGrp="1"/>
          </p:cNvSpPr>
          <p:nvPr>
            <p:ph type="sldNum" sz="quarter" idx="10"/>
          </p:nvPr>
        </p:nvSpPr>
        <p:spPr>
          <a:xfrm>
            <a:off x="8578850" y="6165850"/>
            <a:ext cx="292100" cy="368300"/>
          </a:xfrm>
        </p:spPr>
        <p:txBody>
          <a:bodyPr wrap="none">
            <a:spAutoFit/>
          </a:bodyPr>
          <a:lstStyle>
            <a:lvl1pPr algn="ctr">
              <a:defRPr b="1">
                <a:solidFill>
                  <a:schemeClr val="bg1"/>
                </a:solidFill>
              </a:defRPr>
            </a:lvl1pPr>
          </a:lstStyle>
          <a:p>
            <a:pPr>
              <a:defRPr/>
            </a:pPr>
            <a:fld id="{86A94C02-67B1-3546-B371-CC7759A5764A}" type="slidenum">
              <a:rPr lang="en-AU"/>
              <a:pPr>
                <a:defRPr/>
              </a:pPr>
              <a:t>‹#›</a:t>
            </a:fld>
            <a:endParaRPr lang="en-AU"/>
          </a:p>
        </p:txBody>
      </p:sp>
    </p:spTree>
    <p:extLst>
      <p:ext uri="{BB962C8B-B14F-4D97-AF65-F5344CB8AC3E}">
        <p14:creationId xmlns:p14="http://schemas.microsoft.com/office/powerpoint/2010/main" val="201285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06B9-5923-46B3-AC7D-3FFC2C25BE6F}"/>
              </a:ext>
            </a:extLst>
          </p:cNvPr>
          <p:cNvSpPr>
            <a:spLocks noGrp="1"/>
          </p:cNvSpPr>
          <p:nvPr>
            <p:ph type="title"/>
          </p:nvPr>
        </p:nvSpPr>
        <p:spPr/>
        <p:txBody>
          <a:body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146B7FDE-C74C-4813-A0C0-27DB482B46BC}"/>
              </a:ext>
            </a:extLst>
          </p:cNvPr>
          <p:cNvSpPr>
            <a:spLocks noGrp="1"/>
          </p:cNvSpPr>
          <p:nvPr>
            <p:ph type="ftr" sz="quarter" idx="11"/>
          </p:nvPr>
        </p:nvSpPr>
        <p:spPr/>
        <p:txBody>
          <a:bodyPr/>
          <a:lstStyle/>
          <a:p>
            <a:r>
              <a:rPr lang="en-US"/>
              <a:t>TITLE |  Institute for Sustainable Futures</a:t>
            </a:r>
            <a:endParaRPr lang="en-AU"/>
          </a:p>
        </p:txBody>
      </p:sp>
      <p:sp>
        <p:nvSpPr>
          <p:cNvPr id="6" name="Slide Number Placeholder 5">
            <a:extLst>
              <a:ext uri="{FF2B5EF4-FFF2-40B4-BE49-F238E27FC236}">
                <a16:creationId xmlns:a16="http://schemas.microsoft.com/office/drawing/2014/main" id="{E233C5B8-5C65-4A79-BCAE-4CA896DAF457}"/>
              </a:ext>
            </a:extLst>
          </p:cNvPr>
          <p:cNvSpPr>
            <a:spLocks noGrp="1"/>
          </p:cNvSpPr>
          <p:nvPr>
            <p:ph type="sldNum" sz="quarter" idx="12"/>
          </p:nvPr>
        </p:nvSpPr>
        <p:spPr/>
        <p:txBody>
          <a:bodyPr/>
          <a:lstStyle/>
          <a:p>
            <a:fld id="{0A27FA32-C0E3-4FDB-B8B0-DA46B61DD1DE}" type="slidenum">
              <a:rPr lang="en-AU" smtClean="0"/>
              <a:t>‹#›</a:t>
            </a:fld>
            <a:endParaRPr lang="en-AU"/>
          </a:p>
        </p:txBody>
      </p:sp>
      <p:sp>
        <p:nvSpPr>
          <p:cNvPr id="8" name="Content Placeholder 2">
            <a:extLst>
              <a:ext uri="{FF2B5EF4-FFF2-40B4-BE49-F238E27FC236}">
                <a16:creationId xmlns:a16="http://schemas.microsoft.com/office/drawing/2014/main" id="{FC3FFF2B-5B1D-4EC9-AAE0-7B88C5D136B0}"/>
              </a:ext>
            </a:extLst>
          </p:cNvPr>
          <p:cNvSpPr>
            <a:spLocks noGrp="1"/>
          </p:cNvSpPr>
          <p:nvPr>
            <p:ph idx="14"/>
          </p:nvPr>
        </p:nvSpPr>
        <p:spPr>
          <a:xfrm>
            <a:off x="445322" y="1745709"/>
            <a:ext cx="8253359" cy="346614"/>
          </a:xfrm>
        </p:spPr>
        <p:txBody>
          <a:bodyPr numCol="1"/>
          <a:lstStyle>
            <a:lvl1pPr>
              <a:defRPr sz="1089" b="1">
                <a:solidFill>
                  <a:schemeClr val="tx1"/>
                </a:solidFill>
              </a:defRPr>
            </a:lvl1pPr>
          </a:lstStyle>
          <a:p>
            <a:pPr lvl="0"/>
            <a:r>
              <a:rPr lang="en-US" dirty="0"/>
              <a:t>Click to edit Master text styles</a:t>
            </a:r>
            <a:endParaRPr lang="en-AU" dirty="0"/>
          </a:p>
        </p:txBody>
      </p:sp>
    </p:spTree>
    <p:extLst>
      <p:ext uri="{BB962C8B-B14F-4D97-AF65-F5344CB8AC3E}">
        <p14:creationId xmlns:p14="http://schemas.microsoft.com/office/powerpoint/2010/main" val="375486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D0B5EBB-BF0B-9F42-9AA9-6CCC16D5D28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BA97764-9590-BA4A-8B3E-AB0BDB653C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4B778A-593D-EE49-AEE0-AE346DB22132}"/>
              </a:ext>
            </a:extLst>
          </p:cNvPr>
          <p:cNvSpPr>
            <a:spLocks noGrp="1"/>
          </p:cNvSpPr>
          <p:nvPr>
            <p:ph type="sldNum" sz="quarter" idx="12"/>
          </p:nvPr>
        </p:nvSpPr>
        <p:spPr/>
        <p:txBody>
          <a:bodyPr/>
          <a:lstStyle>
            <a:lvl1pPr>
              <a:defRPr/>
            </a:lvl1pPr>
          </a:lstStyle>
          <a:p>
            <a:pPr>
              <a:defRPr/>
            </a:pPr>
            <a:fld id="{423AC743-3D34-C649-837D-190A56ACDB68}" type="slidenum">
              <a:rPr lang="en-US" altLang="en-US"/>
              <a:pPr>
                <a:defRPr/>
              </a:pPr>
              <a:t>‹#›</a:t>
            </a:fld>
            <a:endParaRPr lang="en-US" altLang="en-US"/>
          </a:p>
        </p:txBody>
      </p:sp>
    </p:spTree>
    <p:extLst>
      <p:ext uri="{BB962C8B-B14F-4D97-AF65-F5344CB8AC3E}">
        <p14:creationId xmlns:p14="http://schemas.microsoft.com/office/powerpoint/2010/main" val="53430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1"/>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6">
            <a:extLst>
              <a:ext uri="{FF2B5EF4-FFF2-40B4-BE49-F238E27FC236}">
                <a16:creationId xmlns:a16="http://schemas.microsoft.com/office/drawing/2014/main" id="{FC2C436B-676F-0C48-AB7E-5FB58D14561E}"/>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3471CE0F-E138-A449-907B-7F631EF7EA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7D205927-9894-7C4F-A1C5-1A65FCD09F37}"/>
              </a:ext>
            </a:extLst>
          </p:cNvPr>
          <p:cNvSpPr>
            <a:spLocks noGrp="1"/>
          </p:cNvSpPr>
          <p:nvPr>
            <p:ph type="sldNum" sz="quarter" idx="12"/>
          </p:nvPr>
        </p:nvSpPr>
        <p:spPr/>
        <p:txBody>
          <a:bodyPr/>
          <a:lstStyle>
            <a:lvl1pPr>
              <a:defRPr/>
            </a:lvl1pPr>
          </a:lstStyle>
          <a:p>
            <a:pPr>
              <a:defRPr/>
            </a:pPr>
            <a:fld id="{FC28DE28-09BE-764B-813E-922B89183422}" type="slidenum">
              <a:rPr lang="en-US" altLang="en-US"/>
              <a:pPr>
                <a:defRPr/>
              </a:pPr>
              <a:t>‹#›</a:t>
            </a:fld>
            <a:endParaRPr lang="en-US" altLang="en-US"/>
          </a:p>
        </p:txBody>
      </p:sp>
    </p:spTree>
    <p:extLst>
      <p:ext uri="{BB962C8B-B14F-4D97-AF65-F5344CB8AC3E}">
        <p14:creationId xmlns:p14="http://schemas.microsoft.com/office/powerpoint/2010/main" val="22376943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B2E17E1-6773-C043-AEFB-064B0671239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78E391F-DBB4-9946-AD26-FB28B0689F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989CB8-2B3C-0642-97FA-0FBCCAEFF6C6}"/>
              </a:ext>
            </a:extLst>
          </p:cNvPr>
          <p:cNvSpPr>
            <a:spLocks noGrp="1"/>
          </p:cNvSpPr>
          <p:nvPr>
            <p:ph type="sldNum" sz="quarter" idx="12"/>
          </p:nvPr>
        </p:nvSpPr>
        <p:spPr/>
        <p:txBody>
          <a:bodyPr/>
          <a:lstStyle>
            <a:lvl1pPr>
              <a:defRPr/>
            </a:lvl1pPr>
          </a:lstStyle>
          <a:p>
            <a:pPr>
              <a:defRPr/>
            </a:pPr>
            <a:fld id="{913DDCB8-5B17-D343-9BAB-BC3593FC4B19}" type="slidenum">
              <a:rPr lang="en-US" altLang="en-US"/>
              <a:pPr>
                <a:defRPr/>
              </a:pPr>
              <a:t>‹#›</a:t>
            </a:fld>
            <a:endParaRPr lang="en-US" altLang="en-US"/>
          </a:p>
        </p:txBody>
      </p:sp>
    </p:spTree>
    <p:extLst>
      <p:ext uri="{BB962C8B-B14F-4D97-AF65-F5344CB8AC3E}">
        <p14:creationId xmlns:p14="http://schemas.microsoft.com/office/powerpoint/2010/main" val="120176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DC765402-88DE-A847-8AC4-95AA55043586}"/>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59896DF-885B-B14C-AF9E-562A028F567C}"/>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CD25B8-1EED-2B42-9ACE-1136B5197BD8}"/>
              </a:ext>
            </a:extLst>
          </p:cNvPr>
          <p:cNvSpPr>
            <a:spLocks noGrp="1"/>
          </p:cNvSpPr>
          <p:nvPr>
            <p:ph type="sldNum" sz="quarter" idx="16"/>
          </p:nvPr>
        </p:nvSpPr>
        <p:spPr/>
        <p:txBody>
          <a:bodyPr/>
          <a:lstStyle>
            <a:lvl1pPr>
              <a:defRPr/>
            </a:lvl1pPr>
          </a:lstStyle>
          <a:p>
            <a:pPr>
              <a:defRPr/>
            </a:pPr>
            <a:fld id="{C74AFDE7-A4F4-EF4A-A165-CD8C975BCD30}" type="slidenum">
              <a:rPr lang="en-US" altLang="en-US"/>
              <a:pPr>
                <a:defRPr/>
              </a:pPr>
              <a:t>‹#›</a:t>
            </a:fld>
            <a:endParaRPr lang="en-US" altLang="en-US"/>
          </a:p>
        </p:txBody>
      </p:sp>
    </p:spTree>
    <p:extLst>
      <p:ext uri="{BB962C8B-B14F-4D97-AF65-F5344CB8AC3E}">
        <p14:creationId xmlns:p14="http://schemas.microsoft.com/office/powerpoint/2010/main" val="317763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7F9CCA3-4836-3F45-B043-032BADE6FC1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76089CA-7F0E-1546-9C09-DC40012BAC0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B5DC6EE-8508-A248-9D1C-107B1F93A994}"/>
              </a:ext>
            </a:extLst>
          </p:cNvPr>
          <p:cNvSpPr>
            <a:spLocks noGrp="1"/>
          </p:cNvSpPr>
          <p:nvPr>
            <p:ph type="sldNum" sz="quarter" idx="12"/>
          </p:nvPr>
        </p:nvSpPr>
        <p:spPr/>
        <p:txBody>
          <a:bodyPr/>
          <a:lstStyle>
            <a:lvl1pPr>
              <a:defRPr/>
            </a:lvl1pPr>
          </a:lstStyle>
          <a:p>
            <a:pPr>
              <a:defRPr/>
            </a:pPr>
            <a:fld id="{E2BABBD4-942A-9B42-BC36-A1C5A376E3FA}" type="slidenum">
              <a:rPr lang="en-US" altLang="en-US"/>
              <a:pPr>
                <a:defRPr/>
              </a:pPr>
              <a:t>‹#›</a:t>
            </a:fld>
            <a:endParaRPr lang="en-US" altLang="en-US"/>
          </a:p>
        </p:txBody>
      </p:sp>
    </p:spTree>
    <p:extLst>
      <p:ext uri="{BB962C8B-B14F-4D97-AF65-F5344CB8AC3E}">
        <p14:creationId xmlns:p14="http://schemas.microsoft.com/office/powerpoint/2010/main" val="307068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63BE1A-947B-F94C-9805-A82D5C9669D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2AC130B-1F0F-414F-A38A-8812F7B429C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A14E4C-9BF2-E34B-9414-39DB1D5F3310}"/>
              </a:ext>
            </a:extLst>
          </p:cNvPr>
          <p:cNvSpPr>
            <a:spLocks noGrp="1"/>
          </p:cNvSpPr>
          <p:nvPr>
            <p:ph type="sldNum" sz="quarter" idx="12"/>
          </p:nvPr>
        </p:nvSpPr>
        <p:spPr/>
        <p:txBody>
          <a:bodyPr/>
          <a:lstStyle>
            <a:lvl1pPr>
              <a:defRPr/>
            </a:lvl1pPr>
          </a:lstStyle>
          <a:p>
            <a:pPr>
              <a:defRPr/>
            </a:pPr>
            <a:fld id="{4739DA82-BFC0-2C4D-AE26-0D3444029AC6}" type="slidenum">
              <a:rPr lang="en-US" altLang="en-US"/>
              <a:pPr>
                <a:defRPr/>
              </a:pPr>
              <a:t>‹#›</a:t>
            </a:fld>
            <a:endParaRPr lang="en-US" altLang="en-US"/>
          </a:p>
        </p:txBody>
      </p:sp>
    </p:spTree>
    <p:extLst>
      <p:ext uri="{BB962C8B-B14F-4D97-AF65-F5344CB8AC3E}">
        <p14:creationId xmlns:p14="http://schemas.microsoft.com/office/powerpoint/2010/main" val="45452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CCD956-BF3B-AA47-8DEF-722C24273A43}"/>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1"/>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8">
            <a:extLst>
              <a:ext uri="{FF2B5EF4-FFF2-40B4-BE49-F238E27FC236}">
                <a16:creationId xmlns:a16="http://schemas.microsoft.com/office/drawing/2014/main" id="{EEFF7AE4-33FC-2D42-8E66-946A04B79BB8}"/>
              </a:ext>
            </a:extLst>
          </p:cNvPr>
          <p:cNvSpPr>
            <a:spLocks noGrp="1"/>
          </p:cNvSpPr>
          <p:nvPr>
            <p:ph type="dt" sz="half" idx="10"/>
          </p:nvPr>
        </p:nvSpPr>
        <p:spPr/>
        <p:txBody>
          <a:bodyPr/>
          <a:lstStyle>
            <a:lvl1pPr>
              <a:defRPr/>
            </a:lvl1pPr>
          </a:lstStyle>
          <a:p>
            <a:pPr>
              <a:defRPr/>
            </a:pPr>
            <a:endParaRPr lang="en-US"/>
          </a:p>
        </p:txBody>
      </p:sp>
      <p:sp>
        <p:nvSpPr>
          <p:cNvPr id="7" name="Footer Placeholder 9">
            <a:extLst>
              <a:ext uri="{FF2B5EF4-FFF2-40B4-BE49-F238E27FC236}">
                <a16:creationId xmlns:a16="http://schemas.microsoft.com/office/drawing/2014/main" id="{B6078AB8-F8B5-2D4D-9D3D-F0D1F460F687}"/>
              </a:ext>
            </a:extLst>
          </p:cNvPr>
          <p:cNvSpPr>
            <a:spLocks noGrp="1"/>
          </p:cNvSpPr>
          <p:nvPr>
            <p:ph type="ftr" sz="quarter" idx="11"/>
          </p:nvPr>
        </p:nvSpPr>
        <p:spPr>
          <a:xfrm>
            <a:off x="641350" y="6235700"/>
            <a:ext cx="3805238" cy="320675"/>
          </a:xfrm>
        </p:spPr>
        <p:txBody>
          <a:bodyPr>
            <a:normAutofit/>
          </a:bodyPr>
          <a:lstStyle>
            <a:lvl1pPr>
              <a:defRPr>
                <a:solidFill>
                  <a:srgbClr val="FFFFFF">
                    <a:alpha val="70000"/>
                  </a:srgbClr>
                </a:solidFill>
              </a:defRPr>
            </a:lvl1pPr>
          </a:lstStyle>
          <a:p>
            <a:pPr>
              <a:defRPr/>
            </a:pPr>
            <a:endParaRPr lang="en-US"/>
          </a:p>
        </p:txBody>
      </p:sp>
      <p:sp>
        <p:nvSpPr>
          <p:cNvPr id="8" name="Slide Number Placeholder 10">
            <a:extLst>
              <a:ext uri="{FF2B5EF4-FFF2-40B4-BE49-F238E27FC236}">
                <a16:creationId xmlns:a16="http://schemas.microsoft.com/office/drawing/2014/main" id="{AE860024-665C-2944-89E3-1AD691791989}"/>
              </a:ext>
            </a:extLst>
          </p:cNvPr>
          <p:cNvSpPr>
            <a:spLocks noGrp="1"/>
          </p:cNvSpPr>
          <p:nvPr>
            <p:ph type="sldNum" sz="quarter" idx="12"/>
          </p:nvPr>
        </p:nvSpPr>
        <p:spPr/>
        <p:txBody>
          <a:bodyPr/>
          <a:lstStyle>
            <a:lvl1pPr>
              <a:defRPr/>
            </a:lvl1pPr>
          </a:lstStyle>
          <a:p>
            <a:pPr>
              <a:defRPr/>
            </a:pPr>
            <a:fld id="{94803A2E-A46E-D44B-8D54-4156F25AC484}" type="slidenum">
              <a:rPr lang="en-US" altLang="en-US"/>
              <a:pPr>
                <a:defRPr/>
              </a:pPr>
              <a:t>‹#›</a:t>
            </a:fld>
            <a:endParaRPr lang="en-US" altLang="en-US"/>
          </a:p>
        </p:txBody>
      </p:sp>
    </p:spTree>
    <p:extLst>
      <p:ext uri="{BB962C8B-B14F-4D97-AF65-F5344CB8AC3E}">
        <p14:creationId xmlns:p14="http://schemas.microsoft.com/office/powerpoint/2010/main" val="399498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F7C03E-4CF2-8942-8BB7-D22D30670C74}"/>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rtlCol="0">
            <a:normAutofit/>
          </a:bodyPr>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2965" y="3549919"/>
            <a:ext cx="2846070" cy="2194037"/>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7">
            <a:extLst>
              <a:ext uri="{FF2B5EF4-FFF2-40B4-BE49-F238E27FC236}">
                <a16:creationId xmlns:a16="http://schemas.microsoft.com/office/drawing/2014/main" id="{05F7679C-D581-3745-AF7E-BB1DD25208ED}"/>
              </a:ext>
            </a:extLst>
          </p:cNvPr>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7" name="Footer Placeholder 8">
            <a:extLst>
              <a:ext uri="{FF2B5EF4-FFF2-40B4-BE49-F238E27FC236}">
                <a16:creationId xmlns:a16="http://schemas.microsoft.com/office/drawing/2014/main" id="{C9B8B361-6092-BB4B-B067-1AC8A1A28D7A}"/>
              </a:ext>
            </a:extLst>
          </p:cNvPr>
          <p:cNvSpPr>
            <a:spLocks noGrp="1"/>
          </p:cNvSpPr>
          <p:nvPr>
            <p:ph type="ftr" sz="quarter" idx="11"/>
          </p:nvPr>
        </p:nvSpPr>
        <p:spPr>
          <a:xfrm>
            <a:off x="639763" y="6235700"/>
            <a:ext cx="3803650" cy="320675"/>
          </a:xfrm>
        </p:spPr>
        <p:txBody>
          <a:bodyPr>
            <a:normAutofit/>
          </a:bodyPr>
          <a:lstStyle>
            <a:lvl1pPr>
              <a:defRPr>
                <a:solidFill>
                  <a:srgbClr val="FFFFFF">
                    <a:alpha val="70000"/>
                  </a:srgbClr>
                </a:solidFill>
              </a:defRPr>
            </a:lvl1pPr>
          </a:lstStyle>
          <a:p>
            <a:pPr>
              <a:defRPr/>
            </a:pPr>
            <a:endParaRPr lang="en-US"/>
          </a:p>
        </p:txBody>
      </p:sp>
      <p:sp>
        <p:nvSpPr>
          <p:cNvPr id="8" name="Slide Number Placeholder 9">
            <a:extLst>
              <a:ext uri="{FF2B5EF4-FFF2-40B4-BE49-F238E27FC236}">
                <a16:creationId xmlns:a16="http://schemas.microsoft.com/office/drawing/2014/main" id="{490EC9DB-A59A-494A-8061-FE7E3FD3486E}"/>
              </a:ext>
            </a:extLst>
          </p:cNvPr>
          <p:cNvSpPr>
            <a:spLocks noGrp="1"/>
          </p:cNvSpPr>
          <p:nvPr>
            <p:ph type="sldNum" sz="quarter" idx="12"/>
          </p:nvPr>
        </p:nvSpPr>
        <p:spPr/>
        <p:txBody>
          <a:bodyPr/>
          <a:lstStyle>
            <a:lvl1pPr>
              <a:defRPr/>
            </a:lvl1pPr>
          </a:lstStyle>
          <a:p>
            <a:pPr>
              <a:defRPr/>
            </a:pPr>
            <a:fld id="{014D3939-1894-EC4C-AB33-9C73EBE52767}" type="slidenum">
              <a:rPr lang="en-US" altLang="en-US"/>
              <a:pPr>
                <a:defRPr/>
              </a:pPr>
              <a:t>‹#›</a:t>
            </a:fld>
            <a:endParaRPr lang="en-US" altLang="en-US"/>
          </a:p>
        </p:txBody>
      </p:sp>
    </p:spTree>
    <p:extLst>
      <p:ext uri="{BB962C8B-B14F-4D97-AF65-F5344CB8AC3E}">
        <p14:creationId xmlns:p14="http://schemas.microsoft.com/office/powerpoint/2010/main" val="64940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2C2920-7182-0C4A-B5B4-0C875E99D339}"/>
              </a:ext>
            </a:extLst>
          </p:cNvPr>
          <p:cNvSpPr>
            <a:spLocks noGrp="1"/>
          </p:cNvSpPr>
          <p:nvPr>
            <p:ph type="title"/>
          </p:nvPr>
        </p:nvSpPr>
        <p:spPr bwMode="black">
          <a:xfrm>
            <a:off x="1606550" y="965200"/>
            <a:ext cx="5937250" cy="118745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0DDA3187-8138-5044-9A1F-3ADE8D59CF02}"/>
              </a:ext>
            </a:extLst>
          </p:cNvPr>
          <p:cNvSpPr>
            <a:spLocks noGrp="1" noChangeArrowheads="1"/>
          </p:cNvSpPr>
          <p:nvPr>
            <p:ph type="body" idx="1"/>
          </p:nvPr>
        </p:nvSpPr>
        <p:spPr bwMode="auto">
          <a:xfrm>
            <a:off x="1606550" y="2638425"/>
            <a:ext cx="59372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62A536-4611-234D-A699-7E4D29CF5F62}"/>
              </a:ext>
            </a:extLst>
          </p:cNvPr>
          <p:cNvSpPr>
            <a:spLocks noGrp="1"/>
          </p:cNvSpPr>
          <p:nvPr>
            <p:ph type="dt" sz="half" idx="2"/>
          </p:nvPr>
        </p:nvSpPr>
        <p:spPr>
          <a:xfrm>
            <a:off x="5978525" y="6238875"/>
            <a:ext cx="2065338" cy="323850"/>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n-US"/>
          </a:p>
        </p:txBody>
      </p:sp>
      <p:sp>
        <p:nvSpPr>
          <p:cNvPr id="5" name="Footer Placeholder 4">
            <a:extLst>
              <a:ext uri="{FF2B5EF4-FFF2-40B4-BE49-F238E27FC236}">
                <a16:creationId xmlns:a16="http://schemas.microsoft.com/office/drawing/2014/main" id="{3DF13E78-31F0-BF4D-B72B-CB4C282E3710}"/>
              </a:ext>
            </a:extLst>
          </p:cNvPr>
          <p:cNvSpPr>
            <a:spLocks noGrp="1"/>
          </p:cNvSpPr>
          <p:nvPr>
            <p:ph type="ftr" sz="quarter" idx="3"/>
          </p:nvPr>
        </p:nvSpPr>
        <p:spPr>
          <a:xfrm>
            <a:off x="1101725" y="6235700"/>
            <a:ext cx="4557713" cy="320675"/>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E02638E-5BAC-2149-B2F3-D4539540DF46}"/>
              </a:ext>
            </a:extLst>
          </p:cNvPr>
          <p:cNvSpPr>
            <a:spLocks noGrp="1"/>
          </p:cNvSpPr>
          <p:nvPr>
            <p:ph type="sldNum" sz="quarter" idx="4"/>
          </p:nvPr>
        </p:nvSpPr>
        <p:spPr>
          <a:xfrm>
            <a:off x="8240713" y="6218238"/>
            <a:ext cx="365125" cy="365125"/>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B3C7258B-D708-7140-9F90-E9020BF755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3" r:id="rId1"/>
    <p:sldLayoutId id="2147483756" r:id="rId2"/>
    <p:sldLayoutId id="2147483764" r:id="rId3"/>
    <p:sldLayoutId id="2147483757" r:id="rId4"/>
    <p:sldLayoutId id="2147483758" r:id="rId5"/>
    <p:sldLayoutId id="2147483759" r:id="rId6"/>
    <p:sldLayoutId id="2147483760" r:id="rId7"/>
    <p:sldLayoutId id="2147483765" r:id="rId8"/>
    <p:sldLayoutId id="2147483766" r:id="rId9"/>
    <p:sldLayoutId id="2147483761" r:id="rId10"/>
    <p:sldLayoutId id="2147483762" r:id="rId11"/>
    <p:sldLayoutId id="2147483767" r:id="rId12"/>
    <p:sldLayoutId id="2147483768" r:id="rId13"/>
  </p:sldLayoutIdLst>
  <p:hf sldNum="0" hdr="0" ftr="0" dt="0"/>
  <p:txStyles>
    <p:titleStyle>
      <a:lvl1pPr algn="ctr" rtl="0" eaLnBrk="0" fontAlgn="base" hangingPunct="0">
        <a:lnSpc>
          <a:spcPct val="90000"/>
        </a:lnSpc>
        <a:spcBef>
          <a:spcPct val="0"/>
        </a:spcBef>
        <a:spcAft>
          <a:spcPct val="0"/>
        </a:spcAft>
        <a:defRPr sz="2600" kern="1200" cap="all" spc="200">
          <a:solidFill>
            <a:srgbClr val="262626"/>
          </a:solidFill>
          <a:latin typeface="+mj-lt"/>
          <a:ea typeface="+mj-ea"/>
          <a:cs typeface="+mj-cs"/>
        </a:defRPr>
      </a:lvl1pPr>
      <a:lvl2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2pPr>
      <a:lvl3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3pPr>
      <a:lvl4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4pPr>
      <a:lvl5pPr algn="ctr" rtl="0" eaLnBrk="0" fontAlgn="base" hangingPunct="0">
        <a:lnSpc>
          <a:spcPct val="90000"/>
        </a:lnSpc>
        <a:spcBef>
          <a:spcPct val="0"/>
        </a:spcBef>
        <a:spcAft>
          <a:spcPct val="0"/>
        </a:spcAft>
        <a:defRPr sz="2600">
          <a:solidFill>
            <a:srgbClr val="262626"/>
          </a:solidFill>
          <a:latin typeface="Gill Sans MT" panose="020B0502020104020203" pitchFamily="34" charset="77"/>
        </a:defRPr>
      </a:lvl5pPr>
      <a:lvl6pPr marL="457200" algn="ctr" rtl="0" fontAlgn="base">
        <a:lnSpc>
          <a:spcPct val="90000"/>
        </a:lnSpc>
        <a:spcBef>
          <a:spcPct val="0"/>
        </a:spcBef>
        <a:spcAft>
          <a:spcPct val="0"/>
        </a:spcAft>
        <a:defRPr sz="2600">
          <a:solidFill>
            <a:srgbClr val="262626"/>
          </a:solidFill>
          <a:latin typeface="Gill Sans MT" panose="020B0502020104020203" pitchFamily="34" charset="77"/>
        </a:defRPr>
      </a:lvl6pPr>
      <a:lvl7pPr marL="914400" algn="ctr" rtl="0" fontAlgn="base">
        <a:lnSpc>
          <a:spcPct val="90000"/>
        </a:lnSpc>
        <a:spcBef>
          <a:spcPct val="0"/>
        </a:spcBef>
        <a:spcAft>
          <a:spcPct val="0"/>
        </a:spcAft>
        <a:defRPr sz="2600">
          <a:solidFill>
            <a:srgbClr val="262626"/>
          </a:solidFill>
          <a:latin typeface="Gill Sans MT" panose="020B0502020104020203" pitchFamily="34" charset="77"/>
        </a:defRPr>
      </a:lvl7pPr>
      <a:lvl8pPr marL="1371600" algn="ctr" rtl="0" fontAlgn="base">
        <a:lnSpc>
          <a:spcPct val="90000"/>
        </a:lnSpc>
        <a:spcBef>
          <a:spcPct val="0"/>
        </a:spcBef>
        <a:spcAft>
          <a:spcPct val="0"/>
        </a:spcAft>
        <a:defRPr sz="2600">
          <a:solidFill>
            <a:srgbClr val="262626"/>
          </a:solidFill>
          <a:latin typeface="Gill Sans MT" panose="020B0502020104020203" pitchFamily="34" charset="77"/>
        </a:defRPr>
      </a:lvl8pPr>
      <a:lvl9pPr marL="1828800" algn="ctr" rtl="0" fontAlgn="base">
        <a:lnSpc>
          <a:spcPct val="90000"/>
        </a:lnSpc>
        <a:spcBef>
          <a:spcPct val="0"/>
        </a:spcBef>
        <a:spcAft>
          <a:spcPct val="0"/>
        </a:spcAft>
        <a:defRPr sz="2600">
          <a:solidFill>
            <a:srgbClr val="262626"/>
          </a:solidFill>
          <a:latin typeface="Gill Sans MT" panose="020B0502020104020203" pitchFamily="34" charset="77"/>
        </a:defRPr>
      </a:lvl9pPr>
    </p:titleStyle>
    <p:bodyStyle>
      <a:lvl1pPr marL="228600" indent="-228600" algn="l" rtl="0" eaLnBrk="0" fontAlgn="base" hangingPunct="0">
        <a:spcBef>
          <a:spcPts val="1000"/>
        </a:spcBef>
        <a:spcAft>
          <a:spcPct val="0"/>
        </a:spcAft>
        <a:buClr>
          <a:schemeClr val="accent2"/>
        </a:buClr>
        <a:buFont typeface="Arial" panose="020B0604020202020204" pitchFamily="34" charset="0"/>
        <a:buChar char="•"/>
        <a:defRPr kern="1200">
          <a:solidFill>
            <a:srgbClr val="262626"/>
          </a:solidFill>
          <a:latin typeface="+mn-lt"/>
          <a:ea typeface="+mn-ea"/>
          <a:cs typeface="+mn-cs"/>
        </a:defRPr>
      </a:lvl1pPr>
      <a:lvl2pPr marL="4572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2pPr>
      <a:lvl3pPr marL="6858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3pPr>
      <a:lvl4pPr marL="9144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4pPr>
      <a:lvl5pPr marL="11430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sampat@earthworksaction.org"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hyperlink" Target="https://earthworks.org/mce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tiff"/></Relationships>
</file>

<file path=ppt/slides/_rels/slide15.xml.rels><?xml version="1.0" encoding="UTF-8" standalone="yes"?>
<Relationships xmlns="http://schemas.openxmlformats.org/package/2006/relationships"><Relationship Id="rId3" Type="http://schemas.openxmlformats.org/officeDocument/2006/relationships/hyperlink" Target="https://earthworks.org/media-releases/coalition-sends-letter-to-members-of-congress-urging-swift-passage-of-the-clean-energy-minerals-reform-act-to-update-mining-laws-to-21st-centur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tif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earthworks.org/mcec" TargetMode="Externa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79D0CBDF-2753-DE4E-98CA-55EFD419669E}"/>
              </a:ext>
            </a:extLst>
          </p:cNvPr>
          <p:cNvSpPr>
            <a:spLocks noGrp="1" noChangeArrowheads="1"/>
          </p:cNvSpPr>
          <p:nvPr>
            <p:ph type="title"/>
          </p:nvPr>
        </p:nvSpPr>
        <p:spPr>
          <a:xfrm>
            <a:off x="702067" y="133374"/>
            <a:ext cx="7664058" cy="1187450"/>
          </a:xfrm>
        </p:spPr>
        <p:txBody>
          <a:bodyPr>
            <a:noAutofit/>
          </a:bodyPr>
          <a:lstStyle/>
          <a:p>
            <a:pPr eaLnBrk="1" fontAlgn="auto" hangingPunct="1">
              <a:spcAft>
                <a:spcPts val="0"/>
              </a:spcAft>
              <a:defRPr/>
            </a:pPr>
            <a:r>
              <a:rPr lang="en-US" altLang="en-US" sz="2800" dirty="0"/>
              <a:t>Making clean energy clean, Just &amp; Equitable</a:t>
            </a:r>
          </a:p>
        </p:txBody>
      </p:sp>
      <p:sp>
        <p:nvSpPr>
          <p:cNvPr id="14338" name="Rectangle 3">
            <a:extLst>
              <a:ext uri="{FF2B5EF4-FFF2-40B4-BE49-F238E27FC236}">
                <a16:creationId xmlns:a16="http://schemas.microsoft.com/office/drawing/2014/main" id="{819E7A55-E2CE-5E4B-B803-B68AC12ACECF}"/>
              </a:ext>
            </a:extLst>
          </p:cNvPr>
          <p:cNvSpPr>
            <a:spLocks noGrp="1" noChangeArrowheads="1"/>
          </p:cNvSpPr>
          <p:nvPr>
            <p:ph idx="1"/>
          </p:nvPr>
        </p:nvSpPr>
        <p:spPr>
          <a:xfrm>
            <a:off x="963234" y="4876824"/>
            <a:ext cx="6809166" cy="1069236"/>
          </a:xfrm>
        </p:spPr>
        <p:txBody>
          <a:bodyPr rtlCol="0">
            <a:normAutofit lnSpcReduction="10000"/>
          </a:bodyPr>
          <a:lstStyle/>
          <a:p>
            <a:pPr eaLnBrk="1" fontAlgn="auto" hangingPunct="1">
              <a:spcAft>
                <a:spcPts val="0"/>
              </a:spcAft>
              <a:buNone/>
              <a:defRPr/>
            </a:pPr>
            <a:r>
              <a:rPr lang="en-US" altLang="en-US" sz="2000" b="1" dirty="0">
                <a:solidFill>
                  <a:schemeClr val="tx1">
                    <a:lumMod val="85000"/>
                    <a:lumOff val="15000"/>
                  </a:schemeClr>
                </a:solidFill>
              </a:rPr>
              <a:t>Bonnie </a:t>
            </a:r>
            <a:r>
              <a:rPr lang="en-US" altLang="en-US" sz="2000" b="1" dirty="0" err="1">
                <a:solidFill>
                  <a:schemeClr val="tx1">
                    <a:lumMod val="85000"/>
                    <a:lumOff val="15000"/>
                  </a:schemeClr>
                </a:solidFill>
              </a:rPr>
              <a:t>Gestring</a:t>
            </a:r>
            <a:r>
              <a:rPr lang="en-US" altLang="en-US" sz="2000" b="1" dirty="0">
                <a:solidFill>
                  <a:schemeClr val="tx1">
                    <a:lumMod val="85000"/>
                    <a:lumOff val="15000"/>
                  </a:schemeClr>
                </a:solidFill>
              </a:rPr>
              <a:t>, Earthworks </a:t>
            </a:r>
          </a:p>
          <a:p>
            <a:pPr marL="0" eaLnBrk="1" fontAlgn="auto" hangingPunct="1">
              <a:spcAft>
                <a:spcPts val="0"/>
              </a:spcAft>
              <a:buNone/>
              <a:defRPr/>
            </a:pPr>
            <a:r>
              <a:rPr lang="en-US" altLang="en-US" sz="1500" i="1" dirty="0">
                <a:solidFill>
                  <a:schemeClr val="tx1">
                    <a:lumMod val="85000"/>
                    <a:lumOff val="15000"/>
                  </a:schemeClr>
                </a:solidFill>
                <a:hlinkClick r:id="rId3"/>
              </a:rPr>
              <a:t>bgestring@earthworksaction.org</a:t>
            </a:r>
            <a:endParaRPr lang="en-US" altLang="en-US" sz="1500" i="1" dirty="0">
              <a:solidFill>
                <a:schemeClr val="tx1">
                  <a:lumMod val="85000"/>
                  <a:lumOff val="15000"/>
                </a:schemeClr>
              </a:solidFill>
            </a:endParaRPr>
          </a:p>
          <a:p>
            <a:pPr marL="0" indent="0" eaLnBrk="1" fontAlgn="auto" hangingPunct="1">
              <a:spcAft>
                <a:spcPts val="0"/>
              </a:spcAft>
              <a:buNone/>
              <a:defRPr/>
            </a:pPr>
            <a:r>
              <a:rPr lang="en-US" altLang="en-US" sz="1500" i="1" dirty="0">
                <a:solidFill>
                  <a:schemeClr val="tx1">
                    <a:lumMod val="85000"/>
                    <a:lumOff val="15000"/>
                  </a:schemeClr>
                </a:solidFill>
                <a:hlinkClick r:id="rId4"/>
              </a:rPr>
              <a:t>https://earthworks.org/mcec</a:t>
            </a:r>
            <a:r>
              <a:rPr lang="en-US" altLang="en-US" sz="1500" i="1" dirty="0">
                <a:solidFill>
                  <a:schemeClr val="tx1">
                    <a:lumMod val="85000"/>
                    <a:lumOff val="15000"/>
                  </a:schemeClr>
                </a:solidFill>
              </a:rPr>
              <a:t>  </a:t>
            </a:r>
          </a:p>
          <a:p>
            <a:pPr marL="0" indent="0" eaLnBrk="1" fontAlgn="auto" hangingPunct="1">
              <a:spcAft>
                <a:spcPts val="0"/>
              </a:spcAft>
              <a:buFont typeface="Arial" panose="020B0604020202020204" pitchFamily="34" charset="0"/>
              <a:buNone/>
              <a:defRPr/>
            </a:pPr>
            <a:endParaRPr lang="en-US" altLang="en-US" i="1" dirty="0">
              <a:solidFill>
                <a:schemeClr val="tx1">
                  <a:lumMod val="85000"/>
                  <a:lumOff val="15000"/>
                </a:schemeClr>
              </a:solidFill>
            </a:endParaRPr>
          </a:p>
          <a:p>
            <a:pPr marL="0" indent="0" eaLnBrk="1" fontAlgn="auto" hangingPunct="1">
              <a:spcAft>
                <a:spcPts val="0"/>
              </a:spcAft>
              <a:buFont typeface="Arial" panose="020B0604020202020204" pitchFamily="34" charset="0"/>
              <a:buNone/>
              <a:defRPr/>
            </a:pPr>
            <a:endParaRPr lang="en-US" altLang="en-US" sz="2400" i="1" dirty="0">
              <a:solidFill>
                <a:schemeClr val="tx1">
                  <a:lumMod val="85000"/>
                  <a:lumOff val="15000"/>
                </a:schemeClr>
              </a:solidFill>
            </a:endParaRPr>
          </a:p>
        </p:txBody>
      </p:sp>
      <p:grpSp>
        <p:nvGrpSpPr>
          <p:cNvPr id="15363" name="Group 3">
            <a:extLst>
              <a:ext uri="{FF2B5EF4-FFF2-40B4-BE49-F238E27FC236}">
                <a16:creationId xmlns:a16="http://schemas.microsoft.com/office/drawing/2014/main" id="{B5012C25-1B6E-B74E-9F26-16483CE7F245}"/>
              </a:ext>
            </a:extLst>
          </p:cNvPr>
          <p:cNvGrpSpPr>
            <a:grpSpLocks/>
          </p:cNvGrpSpPr>
          <p:nvPr/>
        </p:nvGrpSpPr>
        <p:grpSpPr bwMode="auto">
          <a:xfrm>
            <a:off x="0" y="6156325"/>
            <a:ext cx="9144000" cy="703263"/>
            <a:chOff x="0" y="6155933"/>
            <a:chExt cx="9144001" cy="703779"/>
          </a:xfrm>
        </p:grpSpPr>
        <p:pic>
          <p:nvPicPr>
            <p:cNvPr id="15365" name="Picture 4">
              <a:extLst>
                <a:ext uri="{FF2B5EF4-FFF2-40B4-BE49-F238E27FC236}">
                  <a16:creationId xmlns:a16="http://schemas.microsoft.com/office/drawing/2014/main" id="{22E2E893-D55F-DB4C-89E3-A80B579971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67" y="6155933"/>
              <a:ext cx="8441933"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a:extLst>
                <a:ext uri="{FF2B5EF4-FFF2-40B4-BE49-F238E27FC236}">
                  <a16:creationId xmlns:a16="http://schemas.microsoft.com/office/drawing/2014/main" id="{B5E79642-1184-124A-BC97-36028050CD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157645"/>
              <a:ext cx="702067"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6">
              <a:extLst>
                <a:ext uri="{FF2B5EF4-FFF2-40B4-BE49-F238E27FC236}">
                  <a16:creationId xmlns:a16="http://schemas.microsoft.com/office/drawing/2014/main" id="{F02D4466-CF46-9C49-80AB-447983405245}"/>
                </a:ext>
              </a:extLst>
            </p:cNvPr>
            <p:cNvSpPr>
              <a:spLocks noChangeArrowheads="1"/>
            </p:cNvSpPr>
            <p:nvPr/>
          </p:nvSpPr>
          <p:spPr bwMode="auto">
            <a:xfrm>
              <a:off x="663967" y="6400800"/>
              <a:ext cx="8480034" cy="4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chemeClr val="bg1"/>
                  </a:solidFill>
                </a:rPr>
                <a:t>Protecting communities and the environment from the adverse impacts of mineral &amp; energy development while promoting sustainable solutions</a:t>
              </a:r>
            </a:p>
            <a:p>
              <a:pPr algn="ctr" eaLnBrk="1" hangingPunct="1"/>
              <a:r>
                <a:rPr lang="en-US" altLang="en-US" sz="1000">
                  <a:solidFill>
                    <a:schemeClr val="bg1"/>
                  </a:solidFill>
                </a:rPr>
                <a:t>www.earthworks.org</a:t>
              </a:r>
            </a:p>
          </p:txBody>
        </p:sp>
      </p:grpSp>
      <p:pic>
        <p:nvPicPr>
          <p:cNvPr id="6" name="Picture 5">
            <a:extLst>
              <a:ext uri="{FF2B5EF4-FFF2-40B4-BE49-F238E27FC236}">
                <a16:creationId xmlns:a16="http://schemas.microsoft.com/office/drawing/2014/main" id="{1FED11C7-29F2-A551-81CF-EFFC4215D316}"/>
              </a:ext>
            </a:extLst>
          </p:cNvPr>
          <p:cNvPicPr>
            <a:picLocks noChangeAspect="1"/>
          </p:cNvPicPr>
          <p:nvPr/>
        </p:nvPicPr>
        <p:blipFill>
          <a:blip r:embed="rId7"/>
          <a:stretch>
            <a:fillRect/>
          </a:stretch>
        </p:blipFill>
        <p:spPr>
          <a:xfrm>
            <a:off x="910529" y="1529812"/>
            <a:ext cx="7247134" cy="31380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2AE939-4967-354B-8BF8-9C0FF5A77DCC}"/>
              </a:ext>
            </a:extLst>
          </p:cNvPr>
          <p:cNvSpPr/>
          <p:nvPr/>
        </p:nvSpPr>
        <p:spPr>
          <a:xfrm>
            <a:off x="405807" y="1676400"/>
            <a:ext cx="8052393" cy="3046988"/>
          </a:xfrm>
          <a:prstGeom prst="rect">
            <a:avLst/>
          </a:prstGeom>
        </p:spPr>
        <p:txBody>
          <a:bodyPr wrap="square">
            <a:spAutoFit/>
          </a:bodyPr>
          <a:lstStyle/>
          <a:p>
            <a:pPr marL="257175" indent="-257175">
              <a:buFont typeface="Arial" panose="020B0604020202020204" pitchFamily="34" charset="0"/>
              <a:buChar char="•"/>
            </a:pPr>
            <a:r>
              <a:rPr lang="en-AU" sz="1600" b="1" dirty="0">
                <a:latin typeface="+mn-lt"/>
              </a:rPr>
              <a:t>Potential large increases in demand for metals </a:t>
            </a:r>
            <a:r>
              <a:rPr lang="en-AU" sz="1600" dirty="0">
                <a:latin typeface="+mn-lt"/>
              </a:rPr>
              <a:t>that have only been mined in small amounts previously and where renewable energy, especially batteries, is a large share of demand (lithium, cobalt, rare earths)</a:t>
            </a:r>
          </a:p>
          <a:p>
            <a:endParaRPr lang="en-AU" sz="1600" dirty="0">
              <a:latin typeface="+mn-lt"/>
            </a:endParaRPr>
          </a:p>
          <a:p>
            <a:pPr marL="257175" indent="-257175">
              <a:buFont typeface="Arial" panose="020B0604020202020204" pitchFamily="34" charset="0"/>
              <a:buChar char="•"/>
            </a:pPr>
            <a:r>
              <a:rPr lang="en-AU" sz="1600" b="1" dirty="0">
                <a:latin typeface="+mn-lt"/>
              </a:rPr>
              <a:t>Electric vehicles </a:t>
            </a:r>
            <a:r>
              <a:rPr lang="en-AU" sz="1600" dirty="0">
                <a:latin typeface="+mn-lt"/>
              </a:rPr>
              <a:t>are the main driver of demand for key metals</a:t>
            </a:r>
          </a:p>
          <a:p>
            <a:pPr marL="257175" indent="-257175">
              <a:buFont typeface="Arial" panose="020B0604020202020204" pitchFamily="34" charset="0"/>
              <a:buChar char="•"/>
            </a:pPr>
            <a:endParaRPr lang="en-AU" sz="1600" dirty="0">
              <a:latin typeface="+mn-lt"/>
            </a:endParaRPr>
          </a:p>
          <a:p>
            <a:pPr marL="257175" indent="-257175">
              <a:buFont typeface="Arial" panose="020B0604020202020204" pitchFamily="34" charset="0"/>
              <a:buChar char="•"/>
            </a:pPr>
            <a:r>
              <a:rPr lang="en-AU" sz="1600" dirty="0">
                <a:latin typeface="+mn-lt"/>
              </a:rPr>
              <a:t>A combination of </a:t>
            </a:r>
            <a:r>
              <a:rPr lang="en-AU" sz="1600" b="1" dirty="0">
                <a:latin typeface="+mn-lt"/>
              </a:rPr>
              <a:t>technological shifts, recycling and increased efficiency </a:t>
            </a:r>
            <a:r>
              <a:rPr lang="en-AU" sz="1600" dirty="0">
                <a:latin typeface="+mn-lt"/>
              </a:rPr>
              <a:t>has the most potential to reduce demand</a:t>
            </a:r>
          </a:p>
          <a:p>
            <a:pPr marL="257175" indent="-257175">
              <a:buFont typeface="Arial" panose="020B0604020202020204" pitchFamily="34" charset="0"/>
              <a:buChar char="•"/>
            </a:pPr>
            <a:endParaRPr lang="en-AU" sz="1600" dirty="0">
              <a:latin typeface="+mn-lt"/>
            </a:endParaRPr>
          </a:p>
          <a:p>
            <a:pPr marL="257175" indent="-257175">
              <a:buFont typeface="Arial" panose="020B0604020202020204" pitchFamily="34" charset="0"/>
              <a:buChar char="•"/>
            </a:pPr>
            <a:r>
              <a:rPr lang="en-AU" sz="1600" dirty="0">
                <a:latin typeface="+mn-lt"/>
              </a:rPr>
              <a:t>Impact of private EVs vs. public transit – </a:t>
            </a:r>
            <a:r>
              <a:rPr lang="en-AU" sz="1600" b="1" dirty="0">
                <a:latin typeface="+mn-lt"/>
              </a:rPr>
              <a:t>opportunity for a shift in transportation</a:t>
            </a:r>
          </a:p>
          <a:p>
            <a:pPr marL="257175" indent="-257175">
              <a:buFont typeface="Arial" panose="020B0604020202020204" pitchFamily="34" charset="0"/>
              <a:buChar char="•"/>
            </a:pPr>
            <a:endParaRPr lang="en-AU" sz="1600" dirty="0">
              <a:latin typeface="+mn-lt"/>
            </a:endParaRPr>
          </a:p>
          <a:p>
            <a:endParaRPr lang="en-AU" sz="1600" dirty="0">
              <a:solidFill>
                <a:schemeClr val="accent1"/>
              </a:solidFill>
              <a:latin typeface="+mn-lt"/>
              <a:ea typeface="Times New Roman" panose="02020603050405020304" pitchFamily="18" charset="0"/>
              <a:cs typeface="Arial" panose="020B0604020202020204" pitchFamily="34" charset="0"/>
            </a:endParaRPr>
          </a:p>
        </p:txBody>
      </p:sp>
      <p:grpSp>
        <p:nvGrpSpPr>
          <p:cNvPr id="4" name="Group 8">
            <a:extLst>
              <a:ext uri="{FF2B5EF4-FFF2-40B4-BE49-F238E27FC236}">
                <a16:creationId xmlns:a16="http://schemas.microsoft.com/office/drawing/2014/main" id="{9584E5E4-27CE-5A4C-8C56-830E411D41AD}"/>
              </a:ext>
            </a:extLst>
          </p:cNvPr>
          <p:cNvGrpSpPr>
            <a:grpSpLocks/>
          </p:cNvGrpSpPr>
          <p:nvPr/>
        </p:nvGrpSpPr>
        <p:grpSpPr bwMode="auto">
          <a:xfrm>
            <a:off x="25667" y="6154738"/>
            <a:ext cx="9144000" cy="703262"/>
            <a:chOff x="0" y="6155933"/>
            <a:chExt cx="9144001" cy="703779"/>
          </a:xfrm>
        </p:grpSpPr>
        <p:pic>
          <p:nvPicPr>
            <p:cNvPr id="5" name="Picture 9">
              <a:extLst>
                <a:ext uri="{FF2B5EF4-FFF2-40B4-BE49-F238E27FC236}">
                  <a16:creationId xmlns:a16="http://schemas.microsoft.com/office/drawing/2014/main" id="{9B5FCAEE-6073-F740-AC37-0F51CA91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67" y="6155933"/>
              <a:ext cx="8441933"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CC8DE07B-C065-5C44-9E05-403753B5D5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57645"/>
              <a:ext cx="702067"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a:extLst>
                <a:ext uri="{FF2B5EF4-FFF2-40B4-BE49-F238E27FC236}">
                  <a16:creationId xmlns:a16="http://schemas.microsoft.com/office/drawing/2014/main" id="{4093BB8E-E439-EE4F-8E61-3C961B83A180}"/>
                </a:ext>
              </a:extLst>
            </p:cNvPr>
            <p:cNvSpPr>
              <a:spLocks noChangeArrowheads="1"/>
            </p:cNvSpPr>
            <p:nvPr/>
          </p:nvSpPr>
          <p:spPr bwMode="auto">
            <a:xfrm>
              <a:off x="663967" y="6400800"/>
              <a:ext cx="8480034" cy="4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chemeClr val="bg1"/>
                  </a:solidFill>
                </a:rPr>
                <a:t>Protecting communities and the environment from the adverse impacts of mineral &amp; energy development while promoting sustainable solutions</a:t>
              </a:r>
            </a:p>
            <a:p>
              <a:pPr algn="ctr" eaLnBrk="1" hangingPunct="1"/>
              <a:r>
                <a:rPr lang="en-US" altLang="en-US" sz="1000">
                  <a:solidFill>
                    <a:schemeClr val="bg1"/>
                  </a:solidFill>
                </a:rPr>
                <a:t>www.earthworks.org</a:t>
              </a:r>
            </a:p>
          </p:txBody>
        </p:sp>
      </p:grpSp>
      <p:sp>
        <p:nvSpPr>
          <p:cNvPr id="8" name="Title 1">
            <a:extLst>
              <a:ext uri="{FF2B5EF4-FFF2-40B4-BE49-F238E27FC236}">
                <a16:creationId xmlns:a16="http://schemas.microsoft.com/office/drawing/2014/main" id="{C88CDE82-80C2-1F44-AFD8-0CBBC13AFEFF}"/>
              </a:ext>
            </a:extLst>
          </p:cNvPr>
          <p:cNvSpPr>
            <a:spLocks noGrp="1"/>
          </p:cNvSpPr>
          <p:nvPr>
            <p:ph type="title"/>
          </p:nvPr>
        </p:nvSpPr>
        <p:spPr>
          <a:xfrm>
            <a:off x="1295400" y="504983"/>
            <a:ext cx="5632450" cy="762000"/>
          </a:xfrm>
        </p:spPr>
        <p:txBody>
          <a:bodyPr>
            <a:normAutofit/>
          </a:bodyPr>
          <a:lstStyle/>
          <a:p>
            <a:pPr eaLnBrk="1" fontAlgn="auto" hangingPunct="1">
              <a:spcAft>
                <a:spcPts val="0"/>
              </a:spcAft>
              <a:defRPr/>
            </a:pPr>
            <a:r>
              <a:rPr lang="en-US" altLang="en-US" sz="2800" dirty="0"/>
              <a:t>Key findings</a:t>
            </a:r>
            <a:endParaRPr lang="en-US" dirty="0"/>
          </a:p>
        </p:txBody>
      </p:sp>
      <p:pic>
        <p:nvPicPr>
          <p:cNvPr id="10" name="Picture 9">
            <a:extLst>
              <a:ext uri="{FF2B5EF4-FFF2-40B4-BE49-F238E27FC236}">
                <a16:creationId xmlns:a16="http://schemas.microsoft.com/office/drawing/2014/main" id="{1F81D28E-CCC4-034B-8633-485CF35C7434}"/>
              </a:ext>
            </a:extLst>
          </p:cNvPr>
          <p:cNvPicPr>
            <a:picLocks noChangeAspect="1"/>
          </p:cNvPicPr>
          <p:nvPr/>
        </p:nvPicPr>
        <p:blipFill>
          <a:blip r:embed="rId5"/>
          <a:stretch>
            <a:fillRect/>
          </a:stretch>
        </p:blipFill>
        <p:spPr>
          <a:xfrm>
            <a:off x="2537356" y="4553597"/>
            <a:ext cx="811017" cy="811017"/>
          </a:xfrm>
          <a:prstGeom prst="rect">
            <a:avLst/>
          </a:prstGeom>
        </p:spPr>
      </p:pic>
      <p:pic>
        <p:nvPicPr>
          <p:cNvPr id="11" name="Picture 10">
            <a:extLst>
              <a:ext uri="{FF2B5EF4-FFF2-40B4-BE49-F238E27FC236}">
                <a16:creationId xmlns:a16="http://schemas.microsoft.com/office/drawing/2014/main" id="{0307EDC3-456E-6A4B-BD80-08B9ECB1B81F}"/>
              </a:ext>
            </a:extLst>
          </p:cNvPr>
          <p:cNvPicPr>
            <a:picLocks noChangeAspect="1"/>
          </p:cNvPicPr>
          <p:nvPr/>
        </p:nvPicPr>
        <p:blipFill>
          <a:blip r:embed="rId6"/>
          <a:stretch>
            <a:fillRect/>
          </a:stretch>
        </p:blipFill>
        <p:spPr>
          <a:xfrm>
            <a:off x="3886201" y="4553597"/>
            <a:ext cx="818737" cy="818737"/>
          </a:xfrm>
          <a:prstGeom prst="rect">
            <a:avLst/>
          </a:prstGeom>
        </p:spPr>
      </p:pic>
      <p:pic>
        <p:nvPicPr>
          <p:cNvPr id="12" name="Picture 11">
            <a:extLst>
              <a:ext uri="{FF2B5EF4-FFF2-40B4-BE49-F238E27FC236}">
                <a16:creationId xmlns:a16="http://schemas.microsoft.com/office/drawing/2014/main" id="{F3CA1FB0-4E55-C84B-9F53-FE72AEABF8CF}"/>
              </a:ext>
            </a:extLst>
          </p:cNvPr>
          <p:cNvPicPr>
            <a:picLocks noChangeAspect="1"/>
          </p:cNvPicPr>
          <p:nvPr/>
        </p:nvPicPr>
        <p:blipFill>
          <a:blip r:embed="rId7"/>
          <a:stretch>
            <a:fillRect/>
          </a:stretch>
        </p:blipFill>
        <p:spPr>
          <a:xfrm>
            <a:off x="5257800" y="4553597"/>
            <a:ext cx="885465" cy="885465"/>
          </a:xfrm>
          <a:prstGeom prst="rect">
            <a:avLst/>
          </a:prstGeom>
        </p:spPr>
      </p:pic>
    </p:spTree>
    <p:extLst>
      <p:ext uri="{BB962C8B-B14F-4D97-AF65-F5344CB8AC3E}">
        <p14:creationId xmlns:p14="http://schemas.microsoft.com/office/powerpoint/2010/main" val="88327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8628-13D0-3B47-91C0-852A5787E991}"/>
              </a:ext>
            </a:extLst>
          </p:cNvPr>
          <p:cNvSpPr>
            <a:spLocks noGrp="1"/>
          </p:cNvSpPr>
          <p:nvPr>
            <p:ph type="title"/>
          </p:nvPr>
        </p:nvSpPr>
        <p:spPr>
          <a:xfrm>
            <a:off x="1603376" y="309414"/>
            <a:ext cx="5937250" cy="1187450"/>
          </a:xfrm>
        </p:spPr>
        <p:txBody>
          <a:bodyPr/>
          <a:lstStyle/>
          <a:p>
            <a:r>
              <a:rPr lang="en-US" dirty="0"/>
              <a:t>Reducing new mining for EV Battery Metals – 2021</a:t>
            </a:r>
          </a:p>
        </p:txBody>
      </p:sp>
      <p:pic>
        <p:nvPicPr>
          <p:cNvPr id="4" name="Picture 3">
            <a:extLst>
              <a:ext uri="{FF2B5EF4-FFF2-40B4-BE49-F238E27FC236}">
                <a16:creationId xmlns:a16="http://schemas.microsoft.com/office/drawing/2014/main" id="{9E9EA24F-2B08-6943-8F16-C2A440EB57BD}"/>
              </a:ext>
            </a:extLst>
          </p:cNvPr>
          <p:cNvPicPr>
            <a:picLocks noChangeAspect="1"/>
          </p:cNvPicPr>
          <p:nvPr/>
        </p:nvPicPr>
        <p:blipFill>
          <a:blip r:embed="rId3"/>
          <a:stretch>
            <a:fillRect/>
          </a:stretch>
        </p:blipFill>
        <p:spPr>
          <a:xfrm>
            <a:off x="685800" y="1767991"/>
            <a:ext cx="3276601" cy="4632809"/>
          </a:xfrm>
          <a:prstGeom prst="rect">
            <a:avLst/>
          </a:prstGeom>
        </p:spPr>
      </p:pic>
      <p:sp>
        <p:nvSpPr>
          <p:cNvPr id="3" name="Rectangle 2">
            <a:extLst>
              <a:ext uri="{FF2B5EF4-FFF2-40B4-BE49-F238E27FC236}">
                <a16:creationId xmlns:a16="http://schemas.microsoft.com/office/drawing/2014/main" id="{7D8F528E-79AB-E173-C02F-7FD6E9D1EAE0}"/>
              </a:ext>
            </a:extLst>
          </p:cNvPr>
          <p:cNvSpPr/>
          <p:nvPr/>
        </p:nvSpPr>
        <p:spPr>
          <a:xfrm>
            <a:off x="4267200" y="1676400"/>
            <a:ext cx="4191000" cy="5016758"/>
          </a:xfrm>
          <a:prstGeom prst="rect">
            <a:avLst/>
          </a:prstGeom>
        </p:spPr>
        <p:txBody>
          <a:bodyPr wrap="square">
            <a:spAutoFit/>
          </a:bodyPr>
          <a:lstStyle/>
          <a:p>
            <a:r>
              <a:rPr lang="en-AU" sz="2400" dirty="0">
                <a:latin typeface="+mn-lt"/>
              </a:rPr>
              <a:t>Recycling has the potential to reduce primary demand compared to total demand in 2040, by approximately: </a:t>
            </a:r>
          </a:p>
          <a:p>
            <a:endParaRPr lang="en-AU" sz="2400" dirty="0">
              <a:latin typeface="+mn-lt"/>
            </a:endParaRPr>
          </a:p>
          <a:p>
            <a:pPr marL="342900" indent="-342900">
              <a:buFont typeface="Arial" panose="020B0604020202020204" pitchFamily="34" charset="0"/>
              <a:buChar char="•"/>
            </a:pPr>
            <a:r>
              <a:rPr lang="en-AU" sz="2400" dirty="0">
                <a:latin typeface="+mn-lt"/>
              </a:rPr>
              <a:t>25% for lithium, </a:t>
            </a:r>
          </a:p>
          <a:p>
            <a:pPr marL="342900" indent="-342900">
              <a:buFont typeface="Arial" panose="020B0604020202020204" pitchFamily="34" charset="0"/>
              <a:buChar char="•"/>
            </a:pPr>
            <a:r>
              <a:rPr lang="en-AU" sz="2400" dirty="0">
                <a:latin typeface="+mn-lt"/>
              </a:rPr>
              <a:t>35% for cobalt and nickel and</a:t>
            </a:r>
          </a:p>
          <a:p>
            <a:pPr marL="342900" indent="-342900">
              <a:buFont typeface="Arial" panose="020B0604020202020204" pitchFamily="34" charset="0"/>
              <a:buChar char="•"/>
            </a:pPr>
            <a:r>
              <a:rPr lang="en-AU" sz="2400" dirty="0">
                <a:latin typeface="+mn-lt"/>
              </a:rPr>
              <a:t>55% for copper, </a:t>
            </a:r>
          </a:p>
          <a:p>
            <a:endParaRPr lang="en-AU" sz="2400" dirty="0">
              <a:latin typeface="+mn-lt"/>
            </a:endParaRPr>
          </a:p>
          <a:p>
            <a:r>
              <a:rPr lang="en-AU" sz="2400" dirty="0">
                <a:latin typeface="+mn-lt"/>
              </a:rPr>
              <a:t>creating an opportunity to significantly reduce the demand for new mining.</a:t>
            </a:r>
          </a:p>
          <a:p>
            <a:pPr marL="257175" indent="-257175">
              <a:buFont typeface="Arial" panose="020B0604020202020204" pitchFamily="34" charset="0"/>
              <a:buChar char="•"/>
            </a:pPr>
            <a:endParaRPr lang="en-AU" sz="1600" dirty="0">
              <a:latin typeface="+mn-lt"/>
            </a:endParaRPr>
          </a:p>
          <a:p>
            <a:endParaRPr lang="en-AU" sz="1600" dirty="0">
              <a:solidFill>
                <a:schemeClr val="accent1"/>
              </a:solidFill>
              <a:latin typeface="+mn-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7709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42CE-391B-DC43-951C-CFF0F54A8016}"/>
              </a:ext>
            </a:extLst>
          </p:cNvPr>
          <p:cNvSpPr>
            <a:spLocks noGrp="1"/>
          </p:cNvSpPr>
          <p:nvPr>
            <p:ph type="title"/>
          </p:nvPr>
        </p:nvSpPr>
        <p:spPr>
          <a:xfrm>
            <a:off x="1600200" y="304800"/>
            <a:ext cx="6569466" cy="762000"/>
          </a:xfrm>
        </p:spPr>
        <p:txBody>
          <a:bodyPr>
            <a:normAutofit fontScale="90000"/>
          </a:bodyPr>
          <a:lstStyle/>
          <a:p>
            <a:pPr eaLnBrk="1" fontAlgn="auto" hangingPunct="1">
              <a:spcAft>
                <a:spcPts val="0"/>
              </a:spcAft>
              <a:defRPr/>
            </a:pPr>
            <a:r>
              <a:rPr lang="en-US" altLang="en-US" sz="2800" dirty="0"/>
              <a:t>PATHWAYS FORWARD: Recirculate</a:t>
            </a:r>
            <a:endParaRPr lang="en-US" dirty="0"/>
          </a:p>
        </p:txBody>
      </p:sp>
      <p:sp>
        <p:nvSpPr>
          <p:cNvPr id="19458" name="Content Placeholder 2">
            <a:extLst>
              <a:ext uri="{FF2B5EF4-FFF2-40B4-BE49-F238E27FC236}">
                <a16:creationId xmlns:a16="http://schemas.microsoft.com/office/drawing/2014/main" id="{E8350661-3EBA-BE49-A59F-AD5511CE2412}"/>
              </a:ext>
            </a:extLst>
          </p:cNvPr>
          <p:cNvSpPr>
            <a:spLocks noGrp="1" noChangeArrowheads="1"/>
          </p:cNvSpPr>
          <p:nvPr>
            <p:ph idx="1"/>
          </p:nvPr>
        </p:nvSpPr>
        <p:spPr>
          <a:xfrm>
            <a:off x="778267" y="1447800"/>
            <a:ext cx="7391399" cy="4267200"/>
          </a:xfrm>
        </p:spPr>
        <p:txBody>
          <a:bodyPr/>
          <a:lstStyle/>
          <a:p>
            <a:pPr marL="0" indent="0">
              <a:buNone/>
            </a:pPr>
            <a:r>
              <a:rPr lang="en-US" altLang="en-US" sz="2000" b="1" dirty="0"/>
              <a:t>Policy interventions to boost recycling and minimize toxicity</a:t>
            </a:r>
            <a:endParaRPr lang="en-US" altLang="en-US" sz="2000" dirty="0"/>
          </a:p>
          <a:p>
            <a:pPr lvl="2">
              <a:spcBef>
                <a:spcPts val="400"/>
              </a:spcBef>
            </a:pPr>
            <a:endParaRPr lang="en-AU" sz="2000" dirty="0">
              <a:solidFill>
                <a:srgbClr val="000000"/>
              </a:solidFill>
            </a:endParaRPr>
          </a:p>
          <a:p>
            <a:pPr lvl="2">
              <a:spcBef>
                <a:spcPts val="400"/>
              </a:spcBef>
            </a:pPr>
            <a:r>
              <a:rPr lang="en-AU" sz="1800" dirty="0">
                <a:solidFill>
                  <a:srgbClr val="000000"/>
                </a:solidFill>
              </a:rPr>
              <a:t>Policy interventions to encourage metals recovery and recycling and remove barriers that tilt the balance in favour of new extraction e.g. new EU battery law</a:t>
            </a:r>
          </a:p>
          <a:p>
            <a:pPr lvl="4">
              <a:spcBef>
                <a:spcPts val="400"/>
              </a:spcBef>
            </a:pPr>
            <a:r>
              <a:rPr lang="en-AU" altLang="en-US" sz="1800" dirty="0">
                <a:solidFill>
                  <a:srgbClr val="000000"/>
                </a:solidFill>
              </a:rPr>
              <a:t>Mandating recycled content</a:t>
            </a:r>
          </a:p>
          <a:p>
            <a:pPr lvl="4">
              <a:spcBef>
                <a:spcPts val="400"/>
              </a:spcBef>
            </a:pPr>
            <a:r>
              <a:rPr lang="en-AU" altLang="en-US" sz="1800" dirty="0">
                <a:solidFill>
                  <a:srgbClr val="000000"/>
                </a:solidFill>
              </a:rPr>
              <a:t>Extending battery life and repurposing end-of-life batteries</a:t>
            </a:r>
            <a:endParaRPr lang="en-US" altLang="en-US" sz="1800" dirty="0"/>
          </a:p>
          <a:p>
            <a:pPr lvl="4">
              <a:spcBef>
                <a:spcPts val="400"/>
              </a:spcBef>
            </a:pPr>
            <a:r>
              <a:rPr lang="en-US" altLang="en-US" sz="1800" dirty="0"/>
              <a:t>Product take-back requirements, design for disassembly, and standardization of battery technologies </a:t>
            </a:r>
          </a:p>
          <a:p>
            <a:pPr lvl="2">
              <a:spcBef>
                <a:spcPts val="400"/>
              </a:spcBef>
            </a:pPr>
            <a:r>
              <a:rPr lang="en-US" altLang="en-US" sz="1800" dirty="0"/>
              <a:t>Prioritize health and safety for workers and communities to ensure no new sacrifice zones, ecosystem harm or injustices</a:t>
            </a:r>
          </a:p>
          <a:p>
            <a:pPr lvl="2">
              <a:spcBef>
                <a:spcPts val="400"/>
              </a:spcBef>
            </a:pPr>
            <a:r>
              <a:rPr lang="en-US" altLang="en-US" sz="1800" dirty="0"/>
              <a:t>R&amp;D advances in battery technologies – changing chemistries and reducing mineral content</a:t>
            </a:r>
          </a:p>
          <a:p>
            <a:pPr eaLnBrk="1" hangingPunct="1"/>
            <a:endParaRPr lang="en-US" altLang="en-US" dirty="0"/>
          </a:p>
        </p:txBody>
      </p:sp>
      <p:grpSp>
        <p:nvGrpSpPr>
          <p:cNvPr id="5" name="Group 8">
            <a:extLst>
              <a:ext uri="{FF2B5EF4-FFF2-40B4-BE49-F238E27FC236}">
                <a16:creationId xmlns:a16="http://schemas.microsoft.com/office/drawing/2014/main" id="{C34A024B-56A3-C24F-A4E9-1B2FB14A5132}"/>
              </a:ext>
            </a:extLst>
          </p:cNvPr>
          <p:cNvGrpSpPr>
            <a:grpSpLocks/>
          </p:cNvGrpSpPr>
          <p:nvPr/>
        </p:nvGrpSpPr>
        <p:grpSpPr bwMode="auto">
          <a:xfrm>
            <a:off x="76200" y="6154738"/>
            <a:ext cx="9144000" cy="703262"/>
            <a:chOff x="0" y="6155933"/>
            <a:chExt cx="9144001" cy="703779"/>
          </a:xfrm>
        </p:grpSpPr>
        <p:pic>
          <p:nvPicPr>
            <p:cNvPr id="6" name="Picture 9">
              <a:extLst>
                <a:ext uri="{FF2B5EF4-FFF2-40B4-BE49-F238E27FC236}">
                  <a16:creationId xmlns:a16="http://schemas.microsoft.com/office/drawing/2014/main" id="{5DB252A6-B87D-744F-A5F9-35A7DD295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67" y="6155933"/>
              <a:ext cx="8441933"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DAB20145-5FC1-E74F-948D-730E546A4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57645"/>
              <a:ext cx="702067"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a:extLst>
                <a:ext uri="{FF2B5EF4-FFF2-40B4-BE49-F238E27FC236}">
                  <a16:creationId xmlns:a16="http://schemas.microsoft.com/office/drawing/2014/main" id="{275F6BE3-388A-2A45-B885-34A13B877BA4}"/>
                </a:ext>
              </a:extLst>
            </p:cNvPr>
            <p:cNvSpPr>
              <a:spLocks noChangeArrowheads="1"/>
            </p:cNvSpPr>
            <p:nvPr/>
          </p:nvSpPr>
          <p:spPr bwMode="auto">
            <a:xfrm>
              <a:off x="663967" y="6400800"/>
              <a:ext cx="8480034" cy="4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dirty="0">
                  <a:solidFill>
                    <a:schemeClr val="bg1"/>
                  </a:solidFill>
                </a:rPr>
                <a:t>Protecting communities and the environment from the adverse impacts of mineral &amp; energy development while promoting sustainable solutions</a:t>
              </a:r>
            </a:p>
            <a:p>
              <a:pPr algn="ctr" eaLnBrk="1" hangingPunct="1"/>
              <a:r>
                <a:rPr lang="en-US" altLang="en-US" sz="1000" dirty="0" err="1">
                  <a:solidFill>
                    <a:schemeClr val="bg1"/>
                  </a:solidFill>
                </a:rPr>
                <a:t>www.earthworks.org</a:t>
              </a:r>
              <a:endParaRPr lang="en-US" altLang="en-US" sz="1000" dirty="0">
                <a:solidFill>
                  <a:schemeClr val="bg1"/>
                </a:solidFill>
              </a:endParaRPr>
            </a:p>
          </p:txBody>
        </p:sp>
      </p:grpSp>
    </p:spTree>
    <p:extLst>
      <p:ext uri="{BB962C8B-B14F-4D97-AF65-F5344CB8AC3E}">
        <p14:creationId xmlns:p14="http://schemas.microsoft.com/office/powerpoint/2010/main" val="96426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AB2D6D-EBF0-FFE5-C317-1C04D0330A87}"/>
              </a:ext>
            </a:extLst>
          </p:cNvPr>
          <p:cNvSpPr>
            <a:spLocks noGrp="1"/>
          </p:cNvSpPr>
          <p:nvPr>
            <p:ph type="title"/>
          </p:nvPr>
        </p:nvSpPr>
        <p:spPr>
          <a:xfrm>
            <a:off x="609600" y="965200"/>
            <a:ext cx="7848600" cy="1187450"/>
          </a:xfrm>
        </p:spPr>
        <p:txBody>
          <a:bodyPr>
            <a:normAutofit/>
          </a:bodyPr>
          <a:lstStyle/>
          <a:p>
            <a:pPr eaLnBrk="1" fontAlgn="auto" hangingPunct="1">
              <a:spcAft>
                <a:spcPts val="0"/>
              </a:spcAft>
              <a:defRPr/>
            </a:pPr>
            <a:r>
              <a:rPr lang="en-US" altLang="en-US" sz="2800" dirty="0"/>
              <a:t>PATHWAYS FORWARD: Recirculate</a:t>
            </a:r>
            <a:endParaRPr lang="en-US" dirty="0"/>
          </a:p>
        </p:txBody>
      </p:sp>
      <p:sp>
        <p:nvSpPr>
          <p:cNvPr id="10" name="Content Placeholder 2">
            <a:extLst>
              <a:ext uri="{FF2B5EF4-FFF2-40B4-BE49-F238E27FC236}">
                <a16:creationId xmlns:a16="http://schemas.microsoft.com/office/drawing/2014/main" id="{1A30AC2F-D1DD-9EE4-9189-7CE477FE62D7}"/>
              </a:ext>
            </a:extLst>
          </p:cNvPr>
          <p:cNvSpPr txBox="1">
            <a:spLocks noChangeArrowheads="1"/>
          </p:cNvSpPr>
          <p:nvPr/>
        </p:nvSpPr>
        <p:spPr bwMode="auto">
          <a:xfrm>
            <a:off x="533401" y="2291080"/>
            <a:ext cx="320039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1000"/>
              </a:spcBef>
              <a:spcAft>
                <a:spcPct val="0"/>
              </a:spcAft>
              <a:buClr>
                <a:schemeClr val="accent2"/>
              </a:buClr>
              <a:buFont typeface="Arial" panose="020B0604020202020204" pitchFamily="34" charset="0"/>
              <a:buChar char="•"/>
              <a:defRPr kern="1200">
                <a:solidFill>
                  <a:srgbClr val="262626"/>
                </a:solidFill>
                <a:latin typeface="+mn-lt"/>
                <a:ea typeface="+mn-ea"/>
                <a:cs typeface="+mn-cs"/>
              </a:defRPr>
            </a:lvl1pPr>
            <a:lvl2pPr marL="4572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2pPr>
            <a:lvl3pPr marL="6858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3pPr>
            <a:lvl4pPr marL="9144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4pPr>
            <a:lvl5pPr marL="1143000" indent="-228600" algn="l" rtl="0" eaLnBrk="0" fontAlgn="base" hangingPunct="0">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altLang="en-US" sz="2000" b="1" dirty="0"/>
              <a:t>Reprocessing mine waste </a:t>
            </a:r>
            <a:endParaRPr lang="en-US" altLang="en-US" sz="2000" dirty="0"/>
          </a:p>
          <a:p>
            <a:pPr lvl="2">
              <a:spcBef>
                <a:spcPts val="400"/>
              </a:spcBef>
            </a:pPr>
            <a:endParaRPr lang="en-AU" sz="2000" dirty="0">
              <a:solidFill>
                <a:srgbClr val="000000"/>
              </a:solidFill>
            </a:endParaRPr>
          </a:p>
          <a:p>
            <a:pPr lvl="2">
              <a:spcBef>
                <a:spcPts val="400"/>
              </a:spcBef>
            </a:pPr>
            <a:r>
              <a:rPr lang="en-AU" sz="1800" dirty="0">
                <a:solidFill>
                  <a:srgbClr val="000000"/>
                </a:solidFill>
              </a:rPr>
              <a:t>Vast quantities of existing mine waste. </a:t>
            </a:r>
          </a:p>
          <a:p>
            <a:pPr lvl="2">
              <a:spcBef>
                <a:spcPts val="400"/>
              </a:spcBef>
            </a:pPr>
            <a:r>
              <a:rPr lang="en-AU" sz="1800" dirty="0">
                <a:solidFill>
                  <a:srgbClr val="000000"/>
                </a:solidFill>
              </a:rPr>
              <a:t>(e.g., Rare Earth Elements from the Berkeley Pit)</a:t>
            </a:r>
          </a:p>
          <a:p>
            <a:pPr lvl="4">
              <a:spcBef>
                <a:spcPts val="400"/>
              </a:spcBef>
            </a:pPr>
            <a:endParaRPr lang="en-US" altLang="en-US" sz="1800" dirty="0"/>
          </a:p>
          <a:p>
            <a:pPr eaLnBrk="1" hangingPunct="1"/>
            <a:endParaRPr lang="en-US" altLang="en-US" dirty="0"/>
          </a:p>
        </p:txBody>
      </p:sp>
      <p:pic>
        <p:nvPicPr>
          <p:cNvPr id="13" name="Content Placeholder 12">
            <a:extLst>
              <a:ext uri="{FF2B5EF4-FFF2-40B4-BE49-F238E27FC236}">
                <a16:creationId xmlns:a16="http://schemas.microsoft.com/office/drawing/2014/main" id="{820A7E87-9CDF-0A62-6799-BBEDD9DD74DC}"/>
              </a:ext>
            </a:extLst>
          </p:cNvPr>
          <p:cNvPicPr>
            <a:picLocks noGrp="1" noChangeAspect="1"/>
          </p:cNvPicPr>
          <p:nvPr>
            <p:ph idx="1"/>
          </p:nvPr>
        </p:nvPicPr>
        <p:blipFill>
          <a:blip r:embed="rId2"/>
          <a:stretch>
            <a:fillRect/>
          </a:stretch>
        </p:blipFill>
        <p:spPr>
          <a:xfrm>
            <a:off x="3957637" y="2362200"/>
            <a:ext cx="4652962" cy="3101975"/>
          </a:xfrm>
        </p:spPr>
      </p:pic>
    </p:spTree>
    <p:extLst>
      <p:ext uri="{BB962C8B-B14F-4D97-AF65-F5344CB8AC3E}">
        <p14:creationId xmlns:p14="http://schemas.microsoft.com/office/powerpoint/2010/main" val="127288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42CE-391B-DC43-951C-CFF0F54A8016}"/>
              </a:ext>
            </a:extLst>
          </p:cNvPr>
          <p:cNvSpPr>
            <a:spLocks noGrp="1"/>
          </p:cNvSpPr>
          <p:nvPr>
            <p:ph type="title"/>
          </p:nvPr>
        </p:nvSpPr>
        <p:spPr>
          <a:xfrm>
            <a:off x="1600200" y="304800"/>
            <a:ext cx="7162800" cy="762000"/>
          </a:xfrm>
        </p:spPr>
        <p:txBody>
          <a:bodyPr>
            <a:normAutofit fontScale="90000"/>
          </a:bodyPr>
          <a:lstStyle/>
          <a:p>
            <a:pPr eaLnBrk="1" fontAlgn="auto" hangingPunct="1">
              <a:spcAft>
                <a:spcPts val="0"/>
              </a:spcAft>
              <a:defRPr/>
            </a:pPr>
            <a:r>
              <a:rPr lang="en-US" altLang="en-US" sz="2800" dirty="0"/>
              <a:t>PATHWAYS FORWARD: Reduce Demand</a:t>
            </a:r>
            <a:endParaRPr lang="en-US" dirty="0"/>
          </a:p>
        </p:txBody>
      </p:sp>
      <p:sp>
        <p:nvSpPr>
          <p:cNvPr id="19458" name="Content Placeholder 2">
            <a:extLst>
              <a:ext uri="{FF2B5EF4-FFF2-40B4-BE49-F238E27FC236}">
                <a16:creationId xmlns:a16="http://schemas.microsoft.com/office/drawing/2014/main" id="{E8350661-3EBA-BE49-A59F-AD5511CE2412}"/>
              </a:ext>
            </a:extLst>
          </p:cNvPr>
          <p:cNvSpPr>
            <a:spLocks noGrp="1" noChangeArrowheads="1"/>
          </p:cNvSpPr>
          <p:nvPr>
            <p:ph idx="1"/>
          </p:nvPr>
        </p:nvSpPr>
        <p:spPr>
          <a:xfrm>
            <a:off x="76200" y="1411943"/>
            <a:ext cx="4724400" cy="4858672"/>
          </a:xfrm>
        </p:spPr>
        <p:txBody>
          <a:bodyPr/>
          <a:lstStyle/>
          <a:p>
            <a:r>
              <a:rPr lang="en-US" altLang="en-US" sz="1600" b="1" dirty="0"/>
              <a:t>Demand-side Shifts in Consumption and Transportation</a:t>
            </a:r>
            <a:r>
              <a:rPr lang="en-US" altLang="en-US" sz="1600" dirty="0"/>
              <a:t> </a:t>
            </a:r>
          </a:p>
          <a:p>
            <a:pPr lvl="1">
              <a:spcBef>
                <a:spcPts val="400"/>
              </a:spcBef>
            </a:pPr>
            <a:endParaRPr lang="en-US" altLang="en-US" dirty="0"/>
          </a:p>
          <a:p>
            <a:pPr lvl="1">
              <a:spcBef>
                <a:spcPts val="400"/>
              </a:spcBef>
            </a:pPr>
            <a:r>
              <a:rPr lang="en-US" altLang="en-US" dirty="0"/>
              <a:t>Assumptions about minerals demand are not fixed – drastically lower depending on transportation model</a:t>
            </a:r>
          </a:p>
          <a:p>
            <a:pPr lvl="1">
              <a:spcBef>
                <a:spcPts val="400"/>
              </a:spcBef>
            </a:pPr>
            <a:endParaRPr lang="en-US" altLang="en-US" dirty="0"/>
          </a:p>
          <a:p>
            <a:pPr lvl="1">
              <a:spcBef>
                <a:spcPts val="400"/>
              </a:spcBef>
            </a:pPr>
            <a:r>
              <a:rPr lang="en-US" sz="1600" dirty="0">
                <a:solidFill>
                  <a:schemeClr val="dk1"/>
                </a:solidFill>
                <a:latin typeface="+mn-lt"/>
                <a:ea typeface="Georgia"/>
                <a:cs typeface="Georgia"/>
                <a:sym typeface="Georgia"/>
              </a:rPr>
              <a:t>Research from the Climate + Communities Project found that progressive policies, including best case recycling, and smaller car size, could </a:t>
            </a:r>
            <a:r>
              <a:rPr lang="en-US" sz="1600" b="1" dirty="0">
                <a:solidFill>
                  <a:schemeClr val="dk1"/>
                </a:solidFill>
                <a:latin typeface="+mn-lt"/>
                <a:ea typeface="Georgia"/>
                <a:cs typeface="Georgia"/>
                <a:sym typeface="Georgia"/>
              </a:rPr>
              <a:t>reduce projected lithium demand by 92% in 2050</a:t>
            </a:r>
            <a:r>
              <a:rPr lang="en-US" sz="1600" dirty="0">
                <a:solidFill>
                  <a:schemeClr val="dk1"/>
                </a:solidFill>
                <a:latin typeface="+mn-lt"/>
                <a:ea typeface="Georgia"/>
                <a:cs typeface="Georgia"/>
                <a:sym typeface="Georgia"/>
              </a:rPr>
              <a:t>.</a:t>
            </a:r>
          </a:p>
          <a:p>
            <a:pPr lvl="1">
              <a:spcBef>
                <a:spcPts val="400"/>
              </a:spcBef>
            </a:pPr>
            <a:endParaRPr lang="en-US" altLang="en-US" dirty="0"/>
          </a:p>
          <a:p>
            <a:pPr lvl="1">
              <a:spcBef>
                <a:spcPts val="400"/>
              </a:spcBef>
            </a:pPr>
            <a:r>
              <a:rPr lang="en-US" altLang="en-US" dirty="0"/>
              <a:t>Prioritize investments in electric-powered public transit and bike transit infrastructure </a:t>
            </a:r>
          </a:p>
          <a:p>
            <a:pPr lvl="1">
              <a:spcBef>
                <a:spcPts val="400"/>
              </a:spcBef>
            </a:pPr>
            <a:r>
              <a:rPr lang="en-US" altLang="en-US" dirty="0"/>
              <a:t>Equity in access to benefits of clean energy and transit</a:t>
            </a:r>
          </a:p>
          <a:p>
            <a:pPr eaLnBrk="1" hangingPunct="1"/>
            <a:endParaRPr lang="en-US" altLang="en-US" sz="1600" dirty="0"/>
          </a:p>
        </p:txBody>
      </p:sp>
      <p:grpSp>
        <p:nvGrpSpPr>
          <p:cNvPr id="5" name="Group 8">
            <a:extLst>
              <a:ext uri="{FF2B5EF4-FFF2-40B4-BE49-F238E27FC236}">
                <a16:creationId xmlns:a16="http://schemas.microsoft.com/office/drawing/2014/main" id="{153EC2BF-8A7A-6647-BA60-3CB9B81161D6}"/>
              </a:ext>
            </a:extLst>
          </p:cNvPr>
          <p:cNvGrpSpPr>
            <a:grpSpLocks/>
          </p:cNvGrpSpPr>
          <p:nvPr/>
        </p:nvGrpSpPr>
        <p:grpSpPr bwMode="auto">
          <a:xfrm>
            <a:off x="76200" y="6154738"/>
            <a:ext cx="9144000" cy="703262"/>
            <a:chOff x="0" y="6155933"/>
            <a:chExt cx="9144001" cy="703779"/>
          </a:xfrm>
        </p:grpSpPr>
        <p:pic>
          <p:nvPicPr>
            <p:cNvPr id="6" name="Picture 9">
              <a:extLst>
                <a:ext uri="{FF2B5EF4-FFF2-40B4-BE49-F238E27FC236}">
                  <a16:creationId xmlns:a16="http://schemas.microsoft.com/office/drawing/2014/main" id="{6A25B2BB-2A41-7448-8DCF-6BAAE5F98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67" y="6155933"/>
              <a:ext cx="8441933"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DC72FD8C-FBE8-B34F-95EB-F3350B1AF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57645"/>
              <a:ext cx="702067"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a:extLst>
                <a:ext uri="{FF2B5EF4-FFF2-40B4-BE49-F238E27FC236}">
                  <a16:creationId xmlns:a16="http://schemas.microsoft.com/office/drawing/2014/main" id="{B4E4C672-3C50-D94E-BCFA-84A5C7AA0229}"/>
                </a:ext>
              </a:extLst>
            </p:cNvPr>
            <p:cNvSpPr>
              <a:spLocks noChangeArrowheads="1"/>
            </p:cNvSpPr>
            <p:nvPr/>
          </p:nvSpPr>
          <p:spPr bwMode="auto">
            <a:xfrm>
              <a:off x="663967" y="6400800"/>
              <a:ext cx="8480034" cy="4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dirty="0">
                  <a:solidFill>
                    <a:schemeClr val="bg1"/>
                  </a:solidFill>
                </a:rPr>
                <a:t>Protecting communities and the environment from the adverse impacts of mineral &amp; energy development while promoting sustainable solutions</a:t>
              </a:r>
            </a:p>
            <a:p>
              <a:pPr algn="ctr" eaLnBrk="1" hangingPunct="1"/>
              <a:r>
                <a:rPr lang="en-US" altLang="en-US" sz="1000" dirty="0" err="1">
                  <a:solidFill>
                    <a:schemeClr val="bg1"/>
                  </a:solidFill>
                </a:rPr>
                <a:t>www.earthworks.org</a:t>
              </a:r>
              <a:endParaRPr lang="en-US" altLang="en-US" sz="1000" dirty="0">
                <a:solidFill>
                  <a:schemeClr val="bg1"/>
                </a:solidFill>
              </a:endParaRPr>
            </a:p>
          </p:txBody>
        </p:sp>
      </p:grpSp>
      <p:pic>
        <p:nvPicPr>
          <p:cNvPr id="4" name="Picture 3">
            <a:extLst>
              <a:ext uri="{FF2B5EF4-FFF2-40B4-BE49-F238E27FC236}">
                <a16:creationId xmlns:a16="http://schemas.microsoft.com/office/drawing/2014/main" id="{18F9E9BC-53A8-9E41-8C21-98A3989D56EC}"/>
              </a:ext>
            </a:extLst>
          </p:cNvPr>
          <p:cNvPicPr>
            <a:picLocks noChangeAspect="1"/>
          </p:cNvPicPr>
          <p:nvPr/>
        </p:nvPicPr>
        <p:blipFill>
          <a:blip r:embed="rId5"/>
          <a:stretch>
            <a:fillRect/>
          </a:stretch>
        </p:blipFill>
        <p:spPr>
          <a:xfrm>
            <a:off x="4980183" y="1381463"/>
            <a:ext cx="3946201" cy="2173270"/>
          </a:xfrm>
          <a:prstGeom prst="rect">
            <a:avLst/>
          </a:prstGeom>
        </p:spPr>
      </p:pic>
    </p:spTree>
    <p:extLst>
      <p:ext uri="{BB962C8B-B14F-4D97-AF65-F5344CB8AC3E}">
        <p14:creationId xmlns:p14="http://schemas.microsoft.com/office/powerpoint/2010/main" val="317739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42CE-391B-DC43-951C-CFF0F54A8016}"/>
              </a:ext>
            </a:extLst>
          </p:cNvPr>
          <p:cNvSpPr>
            <a:spLocks noGrp="1"/>
          </p:cNvSpPr>
          <p:nvPr>
            <p:ph type="title"/>
          </p:nvPr>
        </p:nvSpPr>
        <p:spPr>
          <a:xfrm>
            <a:off x="1143000" y="152400"/>
            <a:ext cx="7721168" cy="762000"/>
          </a:xfrm>
        </p:spPr>
        <p:txBody>
          <a:bodyPr>
            <a:normAutofit fontScale="90000"/>
          </a:bodyPr>
          <a:lstStyle/>
          <a:p>
            <a:pPr eaLnBrk="1" fontAlgn="auto" hangingPunct="1">
              <a:spcAft>
                <a:spcPts val="0"/>
              </a:spcAft>
              <a:defRPr/>
            </a:pPr>
            <a:r>
              <a:rPr lang="en-US" altLang="en-US" sz="2800" dirty="0"/>
              <a:t>PATHWAYS FORWARD: reform the rules</a:t>
            </a:r>
            <a:endParaRPr lang="en-US" dirty="0"/>
          </a:p>
        </p:txBody>
      </p:sp>
      <p:sp>
        <p:nvSpPr>
          <p:cNvPr id="19458" name="Content Placeholder 2">
            <a:extLst>
              <a:ext uri="{FF2B5EF4-FFF2-40B4-BE49-F238E27FC236}">
                <a16:creationId xmlns:a16="http://schemas.microsoft.com/office/drawing/2014/main" id="{E8350661-3EBA-BE49-A59F-AD5511CE2412}"/>
              </a:ext>
            </a:extLst>
          </p:cNvPr>
          <p:cNvSpPr>
            <a:spLocks noGrp="1" noChangeArrowheads="1"/>
          </p:cNvSpPr>
          <p:nvPr>
            <p:ph idx="1"/>
          </p:nvPr>
        </p:nvSpPr>
        <p:spPr>
          <a:xfrm>
            <a:off x="228600" y="1248431"/>
            <a:ext cx="5715000" cy="4847841"/>
          </a:xfrm>
        </p:spPr>
        <p:txBody>
          <a:bodyPr/>
          <a:lstStyle/>
          <a:p>
            <a:pPr marL="0" indent="0">
              <a:buNone/>
            </a:pPr>
            <a:r>
              <a:rPr lang="en-US" altLang="en-US" sz="1600" b="1" dirty="0"/>
              <a:t>High standards and binding rules to rein in mining </a:t>
            </a:r>
            <a:r>
              <a:rPr lang="en-US" altLang="en-US" sz="1600" b="1" dirty="0">
                <a:latin typeface="Arial" panose="020B0604020202020204" pitchFamily="34" charset="0"/>
                <a:cs typeface="Arial" panose="020B0604020202020204" pitchFamily="34" charset="0"/>
              </a:rPr>
              <a:t>impacts</a:t>
            </a:r>
            <a:endParaRPr lang="en-US" altLang="en-US" dirty="0">
              <a:latin typeface="Arial" panose="020B0604020202020204" pitchFamily="34" charset="0"/>
              <a:cs typeface="Arial" panose="020B0604020202020204" pitchFamily="34" charset="0"/>
            </a:endParaRPr>
          </a:p>
          <a:p>
            <a:pPr marL="0" indent="0">
              <a:lnSpc>
                <a:spcPct val="115000"/>
              </a:lnSpc>
              <a:spcBef>
                <a:spcPts val="0"/>
              </a:spcBef>
              <a:spcAft>
                <a:spcPts val="0"/>
              </a:spcAft>
              <a:buNone/>
            </a:pPr>
            <a:endParaRPr lang="en-US" altLang="en-US" sz="1400" dirty="0">
              <a:latin typeface="Arial" panose="020B0604020202020204" pitchFamily="34" charset="0"/>
              <a:cs typeface="Arial" panose="020B0604020202020204" pitchFamily="34" charset="0"/>
            </a:endParaRPr>
          </a:p>
          <a:p>
            <a:pPr marL="342900" indent="-342900">
              <a:lnSpc>
                <a:spcPct val="115000"/>
              </a:lnSpc>
              <a:spcBef>
                <a:spcPts val="0"/>
              </a:spcBef>
              <a:spcAft>
                <a:spcPts val="0"/>
              </a:spcAft>
              <a:buFont typeface="Arial" panose="020B0604020202020204" pitchFamily="34" charset="0"/>
              <a:buChar char="●"/>
            </a:pPr>
            <a:r>
              <a:rPr lang="en-US" sz="1400" u="none" strike="noStrike" dirty="0">
                <a:solidFill>
                  <a:srgbClr val="000000"/>
                </a:solidFill>
                <a:effectLst/>
                <a:latin typeface="Arial" panose="020B0604020202020204" pitchFamily="34" charset="0"/>
                <a:ea typeface="Garamond" panose="02020404030301010803" pitchFamily="18" charset="0"/>
                <a:cs typeface="Arial" panose="020B0604020202020204" pitchFamily="34" charset="0"/>
              </a:rPr>
              <a:t>The</a:t>
            </a:r>
            <a:r>
              <a:rPr lang="en-US" sz="1400" u="none" strike="noStrike" dirty="0">
                <a:solidFill>
                  <a:srgbClr val="000000"/>
                </a:solidFill>
                <a:effectLst/>
                <a:latin typeface="Arial" panose="020B0604020202020204" pitchFamily="34" charset="0"/>
                <a:ea typeface="Garamond" panose="02020404030301010803" pitchFamily="18" charset="0"/>
                <a:cs typeface="Arial" panose="020B0604020202020204" pitchFamily="34" charset="0"/>
                <a:hlinkClick r:id="rId3"/>
              </a:rPr>
              <a:t> </a:t>
            </a:r>
            <a:r>
              <a:rPr lang="en-US" sz="1400" i="1" u="none" strike="noStrike" dirty="0">
                <a:solidFill>
                  <a:srgbClr val="1155CC"/>
                </a:solidFill>
                <a:effectLst/>
                <a:latin typeface="Arial" panose="020B0604020202020204" pitchFamily="34" charset="0"/>
                <a:ea typeface="Garamond" panose="02020404030301010803" pitchFamily="18" charset="0"/>
                <a:cs typeface="Arial" panose="020B0604020202020204" pitchFamily="34" charset="0"/>
                <a:hlinkClick r:id="rId3"/>
              </a:rPr>
              <a:t>Clean Energy Minerals Reform Act</a:t>
            </a:r>
            <a:r>
              <a:rPr lang="en-US" sz="1400" u="none" strike="noStrike" dirty="0">
                <a:solidFill>
                  <a:srgbClr val="000000"/>
                </a:solidFill>
                <a:effectLst/>
                <a:latin typeface="Arial" panose="020B0604020202020204" pitchFamily="34" charset="0"/>
                <a:ea typeface="Garamond" panose="02020404030301010803" pitchFamily="18" charset="0"/>
                <a:cs typeface="Arial" panose="020B0604020202020204" pitchFamily="34" charset="0"/>
              </a:rPr>
              <a:t>, introduced by Rep Grijalva (D-AZ) and Sen. Heinrich (D-NM) in 2022, advances and continues to raise the urgency of comprehensive mining reform as a critical next step toward a more just, clean, and equitable minerals transition to renewable energy. </a:t>
            </a:r>
          </a:p>
          <a:p>
            <a:pPr marL="0" indent="0">
              <a:lnSpc>
                <a:spcPct val="115000"/>
              </a:lnSpc>
              <a:spcBef>
                <a:spcPts val="0"/>
              </a:spcBef>
              <a:spcAft>
                <a:spcPts val="0"/>
              </a:spcAft>
              <a:buNone/>
            </a:pPr>
            <a:endParaRPr lang="en-US" sz="1200" u="none" strike="noStrike" dirty="0">
              <a:solidFill>
                <a:srgbClr val="000000"/>
              </a:solidFill>
              <a:effectLst/>
              <a:latin typeface="Arial" panose="020B0604020202020204" pitchFamily="34" charset="0"/>
              <a:ea typeface="Garamond" panose="02020404030301010803" pitchFamily="18" charset="0"/>
              <a:cs typeface="Arial" panose="020B0604020202020204" pitchFamily="34" charset="0"/>
            </a:endParaRPr>
          </a:p>
          <a:p>
            <a:pPr marL="342900" indent="-342900">
              <a:lnSpc>
                <a:spcPct val="115000"/>
              </a:lnSpc>
              <a:spcBef>
                <a:spcPts val="0"/>
              </a:spcBef>
              <a:spcAft>
                <a:spcPts val="0"/>
              </a:spcAft>
              <a:buFont typeface="Arial" panose="020B0604020202020204" pitchFamily="34" charset="0"/>
              <a:buChar char="●"/>
            </a:pPr>
            <a:r>
              <a:rPr lang="en-US" sz="1400" u="none" strike="noStrike" dirty="0">
                <a:solidFill>
                  <a:srgbClr val="000000"/>
                </a:solidFill>
                <a:effectLst/>
                <a:latin typeface="Arial" panose="020B0604020202020204" pitchFamily="34" charset="0"/>
                <a:ea typeface="Garamond" panose="02020404030301010803" pitchFamily="18" charset="0"/>
                <a:cs typeface="Arial" panose="020B0604020202020204" pitchFamily="34" charset="0"/>
              </a:rPr>
              <a:t>The President’s Interagency Working Group on Mining Reform released its recommendations, proposes changes to public lands mining rules or practices to provide more meaningful Tribal consultation and greater respect for treaty reserved rights.</a:t>
            </a:r>
          </a:p>
          <a:p>
            <a:pPr marL="0" indent="0">
              <a:lnSpc>
                <a:spcPct val="115000"/>
              </a:lnSpc>
              <a:spcBef>
                <a:spcPts val="0"/>
              </a:spcBef>
              <a:spcAft>
                <a:spcPts val="0"/>
              </a:spcAft>
              <a:buNone/>
            </a:pPr>
            <a:endParaRPr lang="en-US" sz="1400" dirty="0">
              <a:solidFill>
                <a:srgbClr val="000000"/>
              </a:solidFill>
              <a:latin typeface="Arial" panose="020B0604020202020204" pitchFamily="34" charset="0"/>
              <a:ea typeface="Garamond" panose="02020404030301010803" pitchFamily="18" charset="0"/>
              <a:cs typeface="Arial" panose="020B0604020202020204" pitchFamily="34" charset="0"/>
            </a:endParaRPr>
          </a:p>
          <a:p>
            <a:pPr marL="342900" indent="-342900">
              <a:lnSpc>
                <a:spcPct val="115000"/>
              </a:lnSpc>
              <a:spcBef>
                <a:spcPts val="0"/>
              </a:spcBef>
              <a:spcAft>
                <a:spcPts val="0"/>
              </a:spcAft>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Center Free, Prior &amp; Informed Consent of Indigenous Peoples (FPIC) as enshrined in UN Declaration on the Rights of Indigenous Peoples.   </a:t>
            </a:r>
          </a:p>
          <a:p>
            <a:pPr lvl="1">
              <a:spcBef>
                <a:spcPts val="400"/>
              </a:spcBef>
            </a:pPr>
            <a:endParaRPr lang="en-US" altLang="en-US" sz="1400" dirty="0">
              <a:latin typeface="+mj-lt"/>
              <a:cs typeface="Arial" panose="020B0604020202020204" pitchFamily="34" charset="0"/>
            </a:endParaRPr>
          </a:p>
          <a:p>
            <a:pPr marL="228600" lvl="1" indent="0">
              <a:spcBef>
                <a:spcPts val="400"/>
              </a:spcBef>
              <a:buNone/>
            </a:pPr>
            <a:endParaRPr lang="en-US" altLang="en-US" sz="1400" dirty="0"/>
          </a:p>
        </p:txBody>
      </p:sp>
      <p:grpSp>
        <p:nvGrpSpPr>
          <p:cNvPr id="3" name="Group 8">
            <a:extLst>
              <a:ext uri="{FF2B5EF4-FFF2-40B4-BE49-F238E27FC236}">
                <a16:creationId xmlns:a16="http://schemas.microsoft.com/office/drawing/2014/main" id="{53742047-65CC-E21C-7957-9C554DF5ADBA}"/>
              </a:ext>
            </a:extLst>
          </p:cNvPr>
          <p:cNvGrpSpPr>
            <a:grpSpLocks/>
          </p:cNvGrpSpPr>
          <p:nvPr/>
        </p:nvGrpSpPr>
        <p:grpSpPr bwMode="auto">
          <a:xfrm>
            <a:off x="76200" y="6154738"/>
            <a:ext cx="9144000" cy="703262"/>
            <a:chOff x="0" y="6155933"/>
            <a:chExt cx="9144001" cy="703779"/>
          </a:xfrm>
        </p:grpSpPr>
        <p:pic>
          <p:nvPicPr>
            <p:cNvPr id="4" name="Picture 9">
              <a:extLst>
                <a:ext uri="{FF2B5EF4-FFF2-40B4-BE49-F238E27FC236}">
                  <a16:creationId xmlns:a16="http://schemas.microsoft.com/office/drawing/2014/main" id="{0A5C4FCB-F695-B623-C443-A5476CCAD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67" y="6155933"/>
              <a:ext cx="8441933"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D27283C9-FE86-FA15-667C-A631C55F8C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57645"/>
              <a:ext cx="702067"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a:extLst>
                <a:ext uri="{FF2B5EF4-FFF2-40B4-BE49-F238E27FC236}">
                  <a16:creationId xmlns:a16="http://schemas.microsoft.com/office/drawing/2014/main" id="{44CECA5F-CB28-BBEB-ECE5-0985243EE72F}"/>
                </a:ext>
              </a:extLst>
            </p:cNvPr>
            <p:cNvSpPr>
              <a:spLocks noChangeArrowheads="1"/>
            </p:cNvSpPr>
            <p:nvPr/>
          </p:nvSpPr>
          <p:spPr bwMode="auto">
            <a:xfrm>
              <a:off x="663967" y="6400800"/>
              <a:ext cx="8480034" cy="4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dirty="0">
                  <a:solidFill>
                    <a:schemeClr val="bg1"/>
                  </a:solidFill>
                </a:rPr>
                <a:t>Protecting communities and the environment from the adverse impacts of mineral &amp; energy development while promoting sustainable solutions</a:t>
              </a:r>
            </a:p>
            <a:p>
              <a:pPr algn="ctr" eaLnBrk="1" hangingPunct="1"/>
              <a:r>
                <a:rPr lang="en-US" altLang="en-US" sz="1000" dirty="0" err="1">
                  <a:solidFill>
                    <a:schemeClr val="bg1"/>
                  </a:solidFill>
                </a:rPr>
                <a:t>www.earthworks.org</a:t>
              </a:r>
              <a:endParaRPr lang="en-US" altLang="en-US" sz="1000" dirty="0">
                <a:solidFill>
                  <a:schemeClr val="bg1"/>
                </a:solidFill>
              </a:endParaRPr>
            </a:p>
          </p:txBody>
        </p:sp>
      </p:grpSp>
      <p:pic>
        <p:nvPicPr>
          <p:cNvPr id="7" name="Picture 6">
            <a:extLst>
              <a:ext uri="{FF2B5EF4-FFF2-40B4-BE49-F238E27FC236}">
                <a16:creationId xmlns:a16="http://schemas.microsoft.com/office/drawing/2014/main" id="{32DAC85A-589D-A240-17BB-DBDE568E1534}"/>
              </a:ext>
            </a:extLst>
          </p:cNvPr>
          <p:cNvPicPr>
            <a:picLocks noChangeAspect="1"/>
          </p:cNvPicPr>
          <p:nvPr/>
        </p:nvPicPr>
        <p:blipFill>
          <a:blip r:embed="rId6"/>
          <a:stretch>
            <a:fillRect/>
          </a:stretch>
        </p:blipFill>
        <p:spPr>
          <a:xfrm>
            <a:off x="6096000" y="1194162"/>
            <a:ext cx="2881244" cy="2402935"/>
          </a:xfrm>
          <a:prstGeom prst="rect">
            <a:avLst/>
          </a:prstGeom>
        </p:spPr>
      </p:pic>
    </p:spTree>
    <p:extLst>
      <p:ext uri="{BB962C8B-B14F-4D97-AF65-F5344CB8AC3E}">
        <p14:creationId xmlns:p14="http://schemas.microsoft.com/office/powerpoint/2010/main" val="1395719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097E-AD23-BF46-B421-2C32BD2CBC23}"/>
              </a:ext>
            </a:extLst>
          </p:cNvPr>
          <p:cNvSpPr>
            <a:spLocks noGrp="1"/>
          </p:cNvSpPr>
          <p:nvPr>
            <p:ph type="title"/>
          </p:nvPr>
        </p:nvSpPr>
        <p:spPr/>
        <p:txBody>
          <a:bodyPr/>
          <a:lstStyle/>
          <a:p>
            <a:pPr>
              <a:defRPr/>
            </a:pPr>
            <a:r>
              <a:rPr lang="en-US" dirty="0"/>
              <a:t>Thank you! </a:t>
            </a:r>
          </a:p>
        </p:txBody>
      </p:sp>
      <p:sp>
        <p:nvSpPr>
          <p:cNvPr id="6" name="Rectangle 5">
            <a:extLst>
              <a:ext uri="{FF2B5EF4-FFF2-40B4-BE49-F238E27FC236}">
                <a16:creationId xmlns:a16="http://schemas.microsoft.com/office/drawing/2014/main" id="{F50DE9D3-3711-DF48-BBA0-6A68AE7A5B85}"/>
              </a:ext>
            </a:extLst>
          </p:cNvPr>
          <p:cNvSpPr/>
          <p:nvPr/>
        </p:nvSpPr>
        <p:spPr>
          <a:xfrm>
            <a:off x="609600" y="2590800"/>
            <a:ext cx="3657600" cy="1754326"/>
          </a:xfrm>
          <a:prstGeom prst="rect">
            <a:avLst/>
          </a:prstGeom>
        </p:spPr>
        <p:txBody>
          <a:bodyPr wrap="square">
            <a:spAutoFit/>
          </a:bodyPr>
          <a:lstStyle/>
          <a:p>
            <a:pPr eaLnBrk="1" fontAlgn="auto" hangingPunct="1">
              <a:spcAft>
                <a:spcPts val="0"/>
              </a:spcAft>
              <a:buFont typeface="Arial" panose="020B0604020202020204" pitchFamily="34" charset="0"/>
              <a:buNone/>
              <a:defRPr/>
            </a:pPr>
            <a:r>
              <a:rPr lang="en-US" altLang="en-US" b="1" dirty="0">
                <a:solidFill>
                  <a:schemeClr val="tx1">
                    <a:lumMod val="85000"/>
                    <a:lumOff val="15000"/>
                  </a:schemeClr>
                </a:solidFill>
                <a:latin typeface="+mn-lt"/>
              </a:rPr>
              <a:t>Bonnie </a:t>
            </a:r>
            <a:r>
              <a:rPr lang="en-US" altLang="en-US" b="1" dirty="0" err="1">
                <a:solidFill>
                  <a:schemeClr val="tx1">
                    <a:lumMod val="85000"/>
                    <a:lumOff val="15000"/>
                  </a:schemeClr>
                </a:solidFill>
                <a:latin typeface="+mn-lt"/>
              </a:rPr>
              <a:t>Gestring</a:t>
            </a:r>
            <a:r>
              <a:rPr lang="en-US" altLang="en-US" b="1" dirty="0">
                <a:solidFill>
                  <a:schemeClr val="tx1">
                    <a:lumMod val="85000"/>
                    <a:lumOff val="15000"/>
                  </a:schemeClr>
                </a:solidFill>
                <a:latin typeface="+mn-lt"/>
              </a:rPr>
              <a:t>, Earthworks</a:t>
            </a:r>
          </a:p>
          <a:p>
            <a:pPr eaLnBrk="1" fontAlgn="auto" hangingPunct="1">
              <a:spcAft>
                <a:spcPts val="0"/>
              </a:spcAft>
              <a:defRPr/>
            </a:pPr>
            <a:endParaRPr lang="en-US" altLang="en-US" i="1" dirty="0">
              <a:solidFill>
                <a:schemeClr val="tx1">
                  <a:lumMod val="85000"/>
                  <a:lumOff val="15000"/>
                </a:schemeClr>
              </a:solidFill>
              <a:latin typeface="+mn-lt"/>
              <a:hlinkClick r:id="rId2"/>
            </a:endParaRPr>
          </a:p>
          <a:p>
            <a:pPr eaLnBrk="1" fontAlgn="auto" hangingPunct="1">
              <a:spcAft>
                <a:spcPts val="0"/>
              </a:spcAft>
              <a:defRPr/>
            </a:pPr>
            <a:r>
              <a:rPr lang="en-US" altLang="en-US" i="1" dirty="0">
                <a:solidFill>
                  <a:schemeClr val="tx1">
                    <a:lumMod val="85000"/>
                    <a:lumOff val="15000"/>
                  </a:schemeClr>
                </a:solidFill>
                <a:latin typeface="+mn-lt"/>
                <a:hlinkClick r:id="rId2"/>
              </a:rPr>
              <a:t>https://earthworks.org/mcec</a:t>
            </a:r>
            <a:r>
              <a:rPr lang="en-US" altLang="en-US" i="1" dirty="0">
                <a:solidFill>
                  <a:schemeClr val="tx1">
                    <a:lumMod val="85000"/>
                    <a:lumOff val="15000"/>
                  </a:schemeClr>
                </a:solidFill>
                <a:latin typeface="+mn-lt"/>
              </a:rPr>
              <a:t>  </a:t>
            </a:r>
          </a:p>
          <a:p>
            <a:pPr eaLnBrk="1" fontAlgn="auto" hangingPunct="1">
              <a:spcAft>
                <a:spcPts val="0"/>
              </a:spcAft>
              <a:defRPr/>
            </a:pPr>
            <a:endParaRPr lang="en-US" altLang="en-US" i="1" dirty="0">
              <a:solidFill>
                <a:schemeClr val="tx1">
                  <a:lumMod val="85000"/>
                  <a:lumOff val="15000"/>
                </a:schemeClr>
              </a:solidFill>
              <a:latin typeface="+mn-lt"/>
            </a:endParaRPr>
          </a:p>
          <a:p>
            <a:pPr eaLnBrk="1" fontAlgn="auto" hangingPunct="1">
              <a:spcAft>
                <a:spcPts val="0"/>
              </a:spcAft>
              <a:buFont typeface="Arial" panose="020B0604020202020204" pitchFamily="34" charset="0"/>
              <a:buNone/>
              <a:defRPr/>
            </a:pPr>
            <a:endParaRPr lang="en-US" altLang="en-US" i="1" dirty="0">
              <a:solidFill>
                <a:schemeClr val="tx1">
                  <a:lumMod val="85000"/>
                  <a:lumOff val="15000"/>
                </a:schemeClr>
              </a:solidFill>
              <a:latin typeface="+mn-lt"/>
            </a:endParaRPr>
          </a:p>
          <a:p>
            <a:pPr eaLnBrk="1" fontAlgn="auto" hangingPunct="1">
              <a:spcAft>
                <a:spcPts val="0"/>
              </a:spcAft>
              <a:defRPr/>
            </a:pPr>
            <a:r>
              <a:rPr lang="en-US" dirty="0">
                <a:latin typeface="+mn-lt"/>
              </a:rPr>
              <a:t> </a:t>
            </a:r>
            <a:endParaRPr lang="en-US" dirty="0">
              <a:solidFill>
                <a:schemeClr val="tx1">
                  <a:lumMod val="85000"/>
                  <a:lumOff val="15000"/>
                </a:schemeClr>
              </a:solidFill>
              <a:latin typeface="+mn-lt"/>
            </a:endParaRPr>
          </a:p>
        </p:txBody>
      </p:sp>
      <p:pic>
        <p:nvPicPr>
          <p:cNvPr id="15" name="Content Placeholder 14">
            <a:extLst>
              <a:ext uri="{FF2B5EF4-FFF2-40B4-BE49-F238E27FC236}">
                <a16:creationId xmlns:a16="http://schemas.microsoft.com/office/drawing/2014/main" id="{BC378A9E-904F-304E-9877-2DB2F39A5F4B}"/>
              </a:ext>
            </a:extLst>
          </p:cNvPr>
          <p:cNvPicPr>
            <a:picLocks noGrp="1" noChangeAspect="1"/>
          </p:cNvPicPr>
          <p:nvPr>
            <p:ph idx="1"/>
          </p:nvPr>
        </p:nvPicPr>
        <p:blipFill>
          <a:blip r:embed="rId3"/>
          <a:stretch>
            <a:fillRect/>
          </a:stretch>
        </p:blipFill>
        <p:spPr>
          <a:xfrm>
            <a:off x="4246034" y="2438400"/>
            <a:ext cx="4135966" cy="3101975"/>
          </a:xfrm>
        </p:spPr>
      </p:pic>
      <p:grpSp>
        <p:nvGrpSpPr>
          <p:cNvPr id="7" name="Group 8">
            <a:extLst>
              <a:ext uri="{FF2B5EF4-FFF2-40B4-BE49-F238E27FC236}">
                <a16:creationId xmlns:a16="http://schemas.microsoft.com/office/drawing/2014/main" id="{6A060200-852D-1A43-8BAD-3151FBC5A8BE}"/>
              </a:ext>
            </a:extLst>
          </p:cNvPr>
          <p:cNvGrpSpPr>
            <a:grpSpLocks/>
          </p:cNvGrpSpPr>
          <p:nvPr/>
        </p:nvGrpSpPr>
        <p:grpSpPr bwMode="auto">
          <a:xfrm>
            <a:off x="-22225" y="6119813"/>
            <a:ext cx="9144000" cy="703262"/>
            <a:chOff x="0" y="6155933"/>
            <a:chExt cx="9144001" cy="703779"/>
          </a:xfrm>
        </p:grpSpPr>
        <p:pic>
          <p:nvPicPr>
            <p:cNvPr id="8" name="Picture 9">
              <a:extLst>
                <a:ext uri="{FF2B5EF4-FFF2-40B4-BE49-F238E27FC236}">
                  <a16:creationId xmlns:a16="http://schemas.microsoft.com/office/drawing/2014/main" id="{B683AD67-345E-184A-91E2-289A99A5B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67" y="6155933"/>
              <a:ext cx="8441933"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C1A6ADF8-54EA-C640-A9A2-E28DEC1469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57645"/>
              <a:ext cx="702067"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D92AEA51-92A5-914D-8F13-5A0C72205622}"/>
                </a:ext>
              </a:extLst>
            </p:cNvPr>
            <p:cNvSpPr>
              <a:spLocks noChangeArrowheads="1"/>
            </p:cNvSpPr>
            <p:nvPr/>
          </p:nvSpPr>
          <p:spPr bwMode="auto">
            <a:xfrm>
              <a:off x="663967" y="6400800"/>
              <a:ext cx="8480034" cy="4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chemeClr val="bg1"/>
                  </a:solidFill>
                </a:rPr>
                <a:t>Protecting communities and the environment from the adverse impacts of mineral &amp; energy development while promoting sustainable solutions</a:t>
              </a:r>
            </a:p>
            <a:p>
              <a:pPr algn="ctr" eaLnBrk="1" hangingPunct="1"/>
              <a:r>
                <a:rPr lang="en-US" altLang="en-US" sz="1000">
                  <a:solidFill>
                    <a:schemeClr val="bg1"/>
                  </a:solidFill>
                </a:rPr>
                <a:t>www.earthworks.org</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body" idx="1"/>
          </p:nvPr>
        </p:nvSpPr>
        <p:spPr>
          <a:xfrm>
            <a:off x="351024" y="1470842"/>
            <a:ext cx="3773389" cy="4015558"/>
          </a:xfrm>
          <a:prstGeom prst="rect">
            <a:avLst/>
          </a:prstGeom>
          <a:noFill/>
          <a:ln>
            <a:noFill/>
          </a:ln>
        </p:spPr>
        <p:txBody>
          <a:bodyPr spcFirstLastPara="1" wrap="square" lIns="91425" tIns="45700" rIns="91425" bIns="45700" anchor="t" anchorCtr="0">
            <a:normAutofit fontScale="55000" lnSpcReduction="20000"/>
          </a:bodyPr>
          <a:lstStyle/>
          <a:p>
            <a:pPr marL="228600" lvl="0" indent="0" algn="l" rtl="0">
              <a:spcBef>
                <a:spcPts val="1000"/>
              </a:spcBef>
              <a:spcAft>
                <a:spcPts val="0"/>
              </a:spcAft>
              <a:buNone/>
            </a:pPr>
            <a:endParaRPr sz="3200" dirty="0"/>
          </a:p>
          <a:p>
            <a:pPr lvl="0">
              <a:spcAft>
                <a:spcPts val="0"/>
              </a:spcAft>
              <a:buSzPct val="100000"/>
            </a:pPr>
            <a:r>
              <a:rPr lang="en-US" sz="2900" dirty="0"/>
              <a:t>We must urgently transition to a 100% renewable energy economy to address the climate crisis  </a:t>
            </a:r>
          </a:p>
          <a:p>
            <a:pPr>
              <a:spcAft>
                <a:spcPts val="0"/>
              </a:spcAft>
              <a:buSzPct val="100000"/>
            </a:pPr>
            <a:r>
              <a:rPr lang="en-US" sz="2900" dirty="0"/>
              <a:t>Renewable energy technologies,  especially EV batteries,  require a lot of minerals</a:t>
            </a:r>
          </a:p>
          <a:p>
            <a:pPr>
              <a:spcAft>
                <a:spcPts val="0"/>
              </a:spcAft>
              <a:buSzPct val="100000"/>
            </a:pPr>
            <a:r>
              <a:rPr lang="en-US" sz="2900" dirty="0"/>
              <a:t>We can’t replicate one form of harmful extraction with another </a:t>
            </a:r>
          </a:p>
          <a:p>
            <a:pPr lvl="0">
              <a:spcAft>
                <a:spcPts val="0"/>
              </a:spcAft>
              <a:buSzPct val="100000"/>
            </a:pPr>
            <a:r>
              <a:rPr lang="en-US" sz="2900" dirty="0"/>
              <a:t>This must be be an </a:t>
            </a:r>
            <a:r>
              <a:rPr lang="en-US" sz="2900" b="1" i="1" dirty="0"/>
              <a:t>opportunity moment </a:t>
            </a:r>
            <a:r>
              <a:rPr lang="en-US" sz="2900" dirty="0"/>
              <a:t>– to not only transition to a low-carbon economy but also a more sustainable, just and low-impact materials economy that centers rights and equity</a:t>
            </a:r>
            <a:endParaRPr sz="2900" dirty="0"/>
          </a:p>
          <a:p>
            <a:pPr marL="228600" lvl="0" indent="-174307" algn="l" rtl="0">
              <a:spcBef>
                <a:spcPts val="1000"/>
              </a:spcBef>
              <a:spcAft>
                <a:spcPts val="0"/>
              </a:spcAft>
              <a:buSzPct val="100000"/>
              <a:buNone/>
            </a:pPr>
            <a:endParaRPr dirty="0">
              <a:solidFill>
                <a:srgbClr val="262626"/>
              </a:solidFill>
            </a:endParaRPr>
          </a:p>
        </p:txBody>
      </p:sp>
      <p:grpSp>
        <p:nvGrpSpPr>
          <p:cNvPr id="115" name="Google Shape;115;p2"/>
          <p:cNvGrpSpPr/>
          <p:nvPr/>
        </p:nvGrpSpPr>
        <p:grpSpPr>
          <a:xfrm>
            <a:off x="0" y="6156325"/>
            <a:ext cx="9144000" cy="703263"/>
            <a:chOff x="0" y="6155933"/>
            <a:chExt cx="9144001" cy="703779"/>
          </a:xfrm>
        </p:grpSpPr>
        <p:pic>
          <p:nvPicPr>
            <p:cNvPr id="116" name="Google Shape;116;p2"/>
            <p:cNvPicPr preferRelativeResize="0"/>
            <p:nvPr/>
          </p:nvPicPr>
          <p:blipFill rotWithShape="1">
            <a:blip r:embed="rId3">
              <a:alphaModFix/>
            </a:blip>
            <a:srcRect/>
            <a:stretch/>
          </p:blipFill>
          <p:spPr>
            <a:xfrm>
              <a:off x="702067" y="6155933"/>
              <a:ext cx="8441933" cy="702067"/>
            </a:xfrm>
            <a:prstGeom prst="rect">
              <a:avLst/>
            </a:prstGeom>
            <a:noFill/>
            <a:ln>
              <a:noFill/>
            </a:ln>
          </p:spPr>
        </p:pic>
        <p:pic>
          <p:nvPicPr>
            <p:cNvPr id="117" name="Google Shape;117;p2"/>
            <p:cNvPicPr preferRelativeResize="0"/>
            <p:nvPr/>
          </p:nvPicPr>
          <p:blipFill rotWithShape="1">
            <a:blip r:embed="rId4">
              <a:alphaModFix/>
            </a:blip>
            <a:srcRect/>
            <a:stretch/>
          </p:blipFill>
          <p:spPr>
            <a:xfrm>
              <a:off x="0" y="6157645"/>
              <a:ext cx="702067" cy="702067"/>
            </a:xfrm>
            <a:prstGeom prst="rect">
              <a:avLst/>
            </a:prstGeom>
            <a:noFill/>
            <a:ln>
              <a:noFill/>
            </a:ln>
          </p:spPr>
        </p:pic>
        <p:sp>
          <p:nvSpPr>
            <p:cNvPr id="118" name="Google Shape;118;p2"/>
            <p:cNvSpPr/>
            <p:nvPr/>
          </p:nvSpPr>
          <p:spPr>
            <a:xfrm>
              <a:off x="663967" y="6400800"/>
              <a:ext cx="8480034" cy="4004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chemeClr val="lt1"/>
                  </a:solidFill>
                  <a:latin typeface="Arial"/>
                  <a:ea typeface="Arial"/>
                  <a:cs typeface="Arial"/>
                  <a:sym typeface="Arial"/>
                </a:rPr>
                <a:t>Protecting communities and the environment from the adverse impacts of mineral &amp; energy development while promoting sustainable solutions</a:t>
              </a:r>
              <a:endParaRPr/>
            </a:p>
            <a:p>
              <a:pPr marL="0" marR="0" lvl="0" indent="0" algn="ctr" rtl="0">
                <a:spcBef>
                  <a:spcPts val="0"/>
                </a:spcBef>
                <a:spcAft>
                  <a:spcPts val="0"/>
                </a:spcAft>
                <a:buNone/>
              </a:pPr>
              <a:r>
                <a:rPr lang="en-US" sz="1000" b="0" i="0" u="none" strike="noStrike" cap="none">
                  <a:solidFill>
                    <a:schemeClr val="lt1"/>
                  </a:solidFill>
                  <a:latin typeface="Arial"/>
                  <a:ea typeface="Arial"/>
                  <a:cs typeface="Arial"/>
                  <a:sym typeface="Arial"/>
                </a:rPr>
                <a:t> www.earthworks.org</a:t>
              </a:r>
              <a:endParaRPr/>
            </a:p>
          </p:txBody>
        </p:sp>
      </p:grpSp>
      <p:sp>
        <p:nvSpPr>
          <p:cNvPr id="120" name="Google Shape;120;p2"/>
          <p:cNvSpPr txBox="1"/>
          <p:nvPr/>
        </p:nvSpPr>
        <p:spPr>
          <a:xfrm>
            <a:off x="609600" y="304800"/>
            <a:ext cx="8001000" cy="92306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None/>
            </a:pPr>
            <a:r>
              <a:rPr lang="en-US" sz="2400" dirty="0">
                <a:solidFill>
                  <a:srgbClr val="262626"/>
                </a:solidFill>
                <a:latin typeface="Gill Sans"/>
                <a:ea typeface="Gill Sans"/>
                <a:cs typeface="Gill Sans"/>
                <a:sym typeface="Gill Sans"/>
              </a:rPr>
              <a:t>A CLEAN ENERGY FUTURE CANNOT BE BUILT ON DIRTY MINING </a:t>
            </a:r>
            <a:endParaRPr sz="2400" b="0" i="0" u="none" strike="noStrike" cap="none" dirty="0">
              <a:solidFill>
                <a:srgbClr val="262626"/>
              </a:solidFill>
              <a:latin typeface="Gill Sans"/>
              <a:ea typeface="Gill Sans"/>
              <a:cs typeface="Gill Sans"/>
              <a:sym typeface="Gill Sans"/>
            </a:endParaRPr>
          </a:p>
        </p:txBody>
      </p:sp>
      <p:pic>
        <p:nvPicPr>
          <p:cNvPr id="5" name="Picture 4">
            <a:extLst>
              <a:ext uri="{FF2B5EF4-FFF2-40B4-BE49-F238E27FC236}">
                <a16:creationId xmlns:a16="http://schemas.microsoft.com/office/drawing/2014/main" id="{71636FA8-8050-E6D4-263B-111B0844ED79}"/>
              </a:ext>
            </a:extLst>
          </p:cNvPr>
          <p:cNvPicPr>
            <a:picLocks noChangeAspect="1"/>
          </p:cNvPicPr>
          <p:nvPr/>
        </p:nvPicPr>
        <p:blipFill>
          <a:blip r:embed="rId5"/>
          <a:stretch>
            <a:fillRect/>
          </a:stretch>
        </p:blipFill>
        <p:spPr>
          <a:xfrm>
            <a:off x="4124413" y="1897790"/>
            <a:ext cx="4460787" cy="3345590"/>
          </a:xfrm>
          <a:prstGeom prst="rect">
            <a:avLst/>
          </a:prstGeom>
        </p:spPr>
      </p:pic>
    </p:spTree>
    <p:extLst>
      <p:ext uri="{BB962C8B-B14F-4D97-AF65-F5344CB8AC3E}">
        <p14:creationId xmlns:p14="http://schemas.microsoft.com/office/powerpoint/2010/main" val="201594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8586fa6d24_0_4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t>Alaska: Fueling Major</a:t>
            </a:r>
            <a:br>
              <a:rPr lang="en-US" dirty="0"/>
            </a:br>
            <a:r>
              <a:rPr lang="en-US" dirty="0"/>
              <a:t>Infrastructure projects</a:t>
            </a:r>
            <a:endParaRPr dirty="0"/>
          </a:p>
        </p:txBody>
      </p:sp>
      <p:sp>
        <p:nvSpPr>
          <p:cNvPr id="154" name="Google Shape;154;g8586fa6d24_0_43"/>
          <p:cNvSpPr txBox="1">
            <a:spLocks noGrp="1"/>
          </p:cNvSpPr>
          <p:nvPr>
            <p:ph type="body" idx="1"/>
          </p:nvPr>
        </p:nvSpPr>
        <p:spPr>
          <a:xfrm>
            <a:off x="423930" y="1528293"/>
            <a:ext cx="3304875" cy="5105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2000" dirty="0"/>
              <a:t>A 211-mile private industrial access road to access the Ambler Mining District. </a:t>
            </a:r>
            <a:endParaRPr sz="2000" dirty="0"/>
          </a:p>
          <a:p>
            <a:pPr marL="457200" lvl="0" indent="-336550" algn="l" rtl="0">
              <a:spcBef>
                <a:spcPts val="560"/>
              </a:spcBef>
              <a:spcAft>
                <a:spcPts val="0"/>
              </a:spcAft>
              <a:buSzPts val="1700"/>
              <a:buChar char="●"/>
            </a:pPr>
            <a:r>
              <a:rPr lang="en-US" sz="1700" dirty="0"/>
              <a:t>2,900 streams and 11 major river crossings.</a:t>
            </a:r>
            <a:endParaRPr sz="1700" dirty="0"/>
          </a:p>
          <a:p>
            <a:pPr marL="457200" lvl="0" indent="-336550" algn="l" rtl="0">
              <a:spcBef>
                <a:spcPts val="0"/>
              </a:spcBef>
              <a:spcAft>
                <a:spcPts val="0"/>
              </a:spcAft>
              <a:buSzPts val="1700"/>
              <a:buChar char="●"/>
            </a:pPr>
            <a:r>
              <a:rPr lang="en-US" sz="1700" dirty="0"/>
              <a:t>Transects migratory routes for three major caribou herds, including the Western Arctic Caribou Herd.</a:t>
            </a:r>
          </a:p>
          <a:p>
            <a:pPr marL="457200" lvl="0" indent="-336550" algn="l" rtl="0">
              <a:spcBef>
                <a:spcPts val="0"/>
              </a:spcBef>
              <a:spcAft>
                <a:spcPts val="0"/>
              </a:spcAft>
              <a:buSzPts val="1700"/>
              <a:buChar char="●"/>
            </a:pPr>
            <a:r>
              <a:rPr lang="en-US" b="0" i="0" dirty="0">
                <a:solidFill>
                  <a:srgbClr val="444444"/>
                </a:solidFill>
                <a:effectLst/>
                <a:latin typeface="+mj-lt"/>
              </a:rPr>
              <a:t>The mining companies have yet to demonstrate there are viable amounts of critical minerals in this region to justify the economics of the project, let alone the enormous impacts associated with the road.</a:t>
            </a:r>
            <a:endParaRPr dirty="0">
              <a:latin typeface="+mj-lt"/>
            </a:endParaRPr>
          </a:p>
        </p:txBody>
      </p:sp>
      <p:pic>
        <p:nvPicPr>
          <p:cNvPr id="155" name="Google Shape;155;g8586fa6d24_0_43"/>
          <p:cNvPicPr preferRelativeResize="0"/>
          <p:nvPr/>
        </p:nvPicPr>
        <p:blipFill>
          <a:blip r:embed="rId3">
            <a:alphaModFix/>
          </a:blip>
          <a:stretch>
            <a:fillRect/>
          </a:stretch>
        </p:blipFill>
        <p:spPr>
          <a:xfrm>
            <a:off x="3762075" y="1723555"/>
            <a:ext cx="5064600" cy="1872520"/>
          </a:xfrm>
          <a:prstGeom prst="rect">
            <a:avLst/>
          </a:prstGeom>
          <a:noFill/>
          <a:ln>
            <a:noFill/>
          </a:ln>
        </p:spPr>
      </p:pic>
      <p:pic>
        <p:nvPicPr>
          <p:cNvPr id="156" name="Google Shape;156;g8586fa6d24_0_43"/>
          <p:cNvPicPr preferRelativeResize="0"/>
          <p:nvPr/>
        </p:nvPicPr>
        <p:blipFill>
          <a:blip r:embed="rId4">
            <a:alphaModFix/>
          </a:blip>
          <a:stretch>
            <a:fillRect/>
          </a:stretch>
        </p:blipFill>
        <p:spPr>
          <a:xfrm>
            <a:off x="3762075" y="3795625"/>
            <a:ext cx="5064600" cy="1746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DA97-A767-5428-DBB0-A3F33B6E0CD2}"/>
              </a:ext>
            </a:extLst>
          </p:cNvPr>
          <p:cNvSpPr>
            <a:spLocks noGrp="1"/>
          </p:cNvSpPr>
          <p:nvPr>
            <p:ph type="title"/>
          </p:nvPr>
        </p:nvSpPr>
        <p:spPr/>
        <p:txBody>
          <a:bodyPr/>
          <a:lstStyle/>
          <a:p>
            <a:r>
              <a:rPr lang="en-US" dirty="0"/>
              <a:t>Critical Mineral (USGS)</a:t>
            </a:r>
          </a:p>
        </p:txBody>
      </p:sp>
      <p:sp>
        <p:nvSpPr>
          <p:cNvPr id="3" name="Content Placeholder 2">
            <a:extLst>
              <a:ext uri="{FF2B5EF4-FFF2-40B4-BE49-F238E27FC236}">
                <a16:creationId xmlns:a16="http://schemas.microsoft.com/office/drawing/2014/main" id="{0719C446-9FC8-7C3E-2A7F-A11C5333EA59}"/>
              </a:ext>
            </a:extLst>
          </p:cNvPr>
          <p:cNvSpPr>
            <a:spLocks noGrp="1"/>
          </p:cNvSpPr>
          <p:nvPr>
            <p:ph idx="1"/>
          </p:nvPr>
        </p:nvSpPr>
        <p:spPr>
          <a:xfrm>
            <a:off x="533400" y="2638425"/>
            <a:ext cx="8077200" cy="3152775"/>
          </a:xfrm>
        </p:spPr>
        <p:txBody>
          <a:bodyPr/>
          <a:lstStyle/>
          <a:p>
            <a:r>
              <a:rPr lang="en-US" b="0" i="0" dirty="0">
                <a:solidFill>
                  <a:srgbClr val="171717"/>
                </a:solidFill>
                <a:effectLst/>
                <a:latin typeface="Merriweather Web"/>
              </a:rPr>
              <a:t>The Energy Act of 2020 defines a “critical mineral” as a non-fuel mineral or mineral material essential to the economic or national security of the U.S. and which has a supply chain vulnerable to disruption. </a:t>
            </a:r>
          </a:p>
          <a:p>
            <a:r>
              <a:rPr lang="en-US" dirty="0">
                <a:solidFill>
                  <a:srgbClr val="171717"/>
                </a:solidFill>
                <a:latin typeface="Merriweather Web"/>
              </a:rPr>
              <a:t>The US Geological Survey (USGS) is tasked with compiling the critical minerals list.</a:t>
            </a:r>
          </a:p>
          <a:p>
            <a:endParaRPr lang="en-US" b="0" i="0" dirty="0">
              <a:solidFill>
                <a:srgbClr val="171717"/>
              </a:solidFill>
              <a:effectLst/>
              <a:latin typeface="Merriweather Web"/>
            </a:endParaRPr>
          </a:p>
        </p:txBody>
      </p:sp>
    </p:spTree>
    <p:extLst>
      <p:ext uri="{BB962C8B-B14F-4D97-AF65-F5344CB8AC3E}">
        <p14:creationId xmlns:p14="http://schemas.microsoft.com/office/powerpoint/2010/main" val="286776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69BD-3ACE-514E-8FA1-650FEC76FA21}"/>
              </a:ext>
            </a:extLst>
          </p:cNvPr>
          <p:cNvSpPr>
            <a:spLocks noGrp="1"/>
          </p:cNvSpPr>
          <p:nvPr>
            <p:ph type="title"/>
          </p:nvPr>
        </p:nvSpPr>
        <p:spPr>
          <a:xfrm>
            <a:off x="1606550" y="304800"/>
            <a:ext cx="5937250" cy="1189038"/>
          </a:xfrm>
        </p:spPr>
        <p:txBody>
          <a:bodyPr>
            <a:normAutofit/>
          </a:bodyPr>
          <a:lstStyle/>
          <a:p>
            <a:pPr eaLnBrk="1" fontAlgn="auto" hangingPunct="1">
              <a:spcAft>
                <a:spcPts val="0"/>
              </a:spcAft>
              <a:defRPr/>
            </a:pPr>
            <a:r>
              <a:rPr lang="en-US" sz="2000" dirty="0"/>
              <a:t>“transition” minerals</a:t>
            </a:r>
          </a:p>
        </p:txBody>
      </p:sp>
      <p:sp>
        <p:nvSpPr>
          <p:cNvPr id="3" name="Content Placeholder 2">
            <a:extLst>
              <a:ext uri="{FF2B5EF4-FFF2-40B4-BE49-F238E27FC236}">
                <a16:creationId xmlns:a16="http://schemas.microsoft.com/office/drawing/2014/main" id="{42D5AC90-16B2-C24E-8A33-8DCF99EB0DFC}"/>
              </a:ext>
            </a:extLst>
          </p:cNvPr>
          <p:cNvSpPr>
            <a:spLocks noGrp="1"/>
          </p:cNvSpPr>
          <p:nvPr>
            <p:ph idx="1"/>
          </p:nvPr>
        </p:nvSpPr>
        <p:spPr>
          <a:xfrm>
            <a:off x="304800" y="1686157"/>
            <a:ext cx="3733800" cy="4411702"/>
          </a:xfrm>
        </p:spPr>
        <p:txBody>
          <a:bodyPr rtlCol="0">
            <a:noAutofit/>
          </a:bodyPr>
          <a:lstStyle/>
          <a:p>
            <a:pPr marL="0" indent="0" eaLnBrk="1" fontAlgn="auto" hangingPunct="1">
              <a:spcAft>
                <a:spcPts val="0"/>
              </a:spcAft>
              <a:buNone/>
              <a:defRPr/>
            </a:pPr>
            <a:r>
              <a:rPr lang="en-US" sz="1400" dirty="0">
                <a:solidFill>
                  <a:schemeClr val="tx1">
                    <a:lumMod val="85000"/>
                    <a:lumOff val="15000"/>
                  </a:schemeClr>
                </a:solidFill>
              </a:rPr>
              <a:t>. </a:t>
            </a:r>
          </a:p>
          <a:p>
            <a:pPr eaLnBrk="1" fontAlgn="auto" hangingPunct="1">
              <a:spcAft>
                <a:spcPts val="0"/>
              </a:spcAft>
              <a:defRPr/>
            </a:pPr>
            <a:r>
              <a:rPr lang="en-US" sz="1400" dirty="0">
                <a:solidFill>
                  <a:schemeClr val="tx1">
                    <a:lumMod val="85000"/>
                    <a:lumOff val="15000"/>
                  </a:schemeClr>
                </a:solidFill>
              </a:rPr>
              <a:t>This narrative is used as justification to promote mining everywhere, regardless of impacts, and more importantly as justification for widespread efforts to reduce community and ecosystem protections.</a:t>
            </a:r>
          </a:p>
          <a:p>
            <a:pPr eaLnBrk="1" fontAlgn="auto" hangingPunct="1">
              <a:spcAft>
                <a:spcPts val="0"/>
              </a:spcAft>
              <a:defRPr/>
            </a:pPr>
            <a:r>
              <a:rPr lang="en-US" sz="1400" dirty="0">
                <a:solidFill>
                  <a:schemeClr val="tx1">
                    <a:lumMod val="85000"/>
                    <a:lumOff val="15000"/>
                  </a:schemeClr>
                </a:solidFill>
              </a:rPr>
              <a:t>We prefer to use the term “transition minerals” to describe this group of materials that are used in renewable energy technologies.</a:t>
            </a:r>
          </a:p>
          <a:p>
            <a:pPr eaLnBrk="1" fontAlgn="auto" hangingPunct="1">
              <a:spcAft>
                <a:spcPts val="0"/>
              </a:spcAft>
              <a:defRPr/>
            </a:pPr>
            <a:endParaRPr lang="en-US" sz="1400" dirty="0">
              <a:solidFill>
                <a:schemeClr val="tx1">
                  <a:lumMod val="85000"/>
                  <a:lumOff val="15000"/>
                </a:schemeClr>
              </a:solidFill>
            </a:endParaRPr>
          </a:p>
          <a:p>
            <a:pPr eaLnBrk="1" fontAlgn="auto" hangingPunct="1">
              <a:spcAft>
                <a:spcPts val="0"/>
              </a:spcAft>
              <a:defRPr/>
            </a:pPr>
            <a:endParaRPr lang="en-US" sz="1400" dirty="0">
              <a:solidFill>
                <a:schemeClr val="tx1">
                  <a:lumMod val="85000"/>
                  <a:lumOff val="15000"/>
                </a:schemeClr>
              </a:solidFill>
            </a:endParaRPr>
          </a:p>
        </p:txBody>
      </p:sp>
      <p:grpSp>
        <p:nvGrpSpPr>
          <p:cNvPr id="16387" name="Group 3">
            <a:extLst>
              <a:ext uri="{FF2B5EF4-FFF2-40B4-BE49-F238E27FC236}">
                <a16:creationId xmlns:a16="http://schemas.microsoft.com/office/drawing/2014/main" id="{E07C4464-5085-CD4A-AB30-F4A93394D7B1}"/>
              </a:ext>
            </a:extLst>
          </p:cNvPr>
          <p:cNvGrpSpPr>
            <a:grpSpLocks/>
          </p:cNvGrpSpPr>
          <p:nvPr/>
        </p:nvGrpSpPr>
        <p:grpSpPr bwMode="auto">
          <a:xfrm>
            <a:off x="0" y="6156325"/>
            <a:ext cx="9144000" cy="703263"/>
            <a:chOff x="0" y="6155933"/>
            <a:chExt cx="9144001" cy="703779"/>
          </a:xfrm>
        </p:grpSpPr>
        <p:pic>
          <p:nvPicPr>
            <p:cNvPr id="16390" name="Picture 4">
              <a:extLst>
                <a:ext uri="{FF2B5EF4-FFF2-40B4-BE49-F238E27FC236}">
                  <a16:creationId xmlns:a16="http://schemas.microsoft.com/office/drawing/2014/main" id="{26073B45-BF7C-D942-AA95-23FE2DC7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67" y="6155933"/>
              <a:ext cx="8441933"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a:extLst>
                <a:ext uri="{FF2B5EF4-FFF2-40B4-BE49-F238E27FC236}">
                  <a16:creationId xmlns:a16="http://schemas.microsoft.com/office/drawing/2014/main" id="{97FE7BA2-9D45-264A-917E-FA462B273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57645"/>
              <a:ext cx="702067"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6">
              <a:extLst>
                <a:ext uri="{FF2B5EF4-FFF2-40B4-BE49-F238E27FC236}">
                  <a16:creationId xmlns:a16="http://schemas.microsoft.com/office/drawing/2014/main" id="{D8C69215-7666-1A4F-9496-64ACC1B4CF8E}"/>
                </a:ext>
              </a:extLst>
            </p:cNvPr>
            <p:cNvSpPr>
              <a:spLocks noChangeArrowheads="1"/>
            </p:cNvSpPr>
            <p:nvPr/>
          </p:nvSpPr>
          <p:spPr bwMode="auto">
            <a:xfrm>
              <a:off x="663967" y="6400800"/>
              <a:ext cx="8480034" cy="4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a:solidFill>
                    <a:schemeClr val="bg1"/>
                  </a:solidFill>
                </a:rPr>
                <a:t>Protecting communities and the environment from the adverse impacts of mineral &amp; energy development while promoting sustainable solutions</a:t>
              </a:r>
            </a:p>
            <a:p>
              <a:pPr algn="ctr" eaLnBrk="1" hangingPunct="1"/>
              <a:r>
                <a:rPr lang="en-US" altLang="en-US" sz="1000">
                  <a:solidFill>
                    <a:schemeClr val="bg1"/>
                  </a:solidFill>
                </a:rPr>
                <a:t> www.earthworks.org</a:t>
              </a:r>
            </a:p>
          </p:txBody>
        </p:sp>
      </p:grpSp>
      <p:pic>
        <p:nvPicPr>
          <p:cNvPr id="5" name="Picture 4">
            <a:extLst>
              <a:ext uri="{FF2B5EF4-FFF2-40B4-BE49-F238E27FC236}">
                <a16:creationId xmlns:a16="http://schemas.microsoft.com/office/drawing/2014/main" id="{C6E271E7-74BB-DA76-85DA-EAB01AD664D3}"/>
              </a:ext>
            </a:extLst>
          </p:cNvPr>
          <p:cNvPicPr>
            <a:picLocks noChangeAspect="1"/>
          </p:cNvPicPr>
          <p:nvPr/>
        </p:nvPicPr>
        <p:blipFill>
          <a:blip r:embed="rId5"/>
          <a:stretch>
            <a:fillRect/>
          </a:stretch>
        </p:blipFill>
        <p:spPr>
          <a:xfrm>
            <a:off x="4267200" y="1981200"/>
            <a:ext cx="4762500" cy="3175000"/>
          </a:xfrm>
          <a:prstGeom prst="rect">
            <a:avLst/>
          </a:prstGeom>
        </p:spPr>
      </p:pic>
      <p:sp>
        <p:nvSpPr>
          <p:cNvPr id="6" name="TextBox 5">
            <a:extLst>
              <a:ext uri="{FF2B5EF4-FFF2-40B4-BE49-F238E27FC236}">
                <a16:creationId xmlns:a16="http://schemas.microsoft.com/office/drawing/2014/main" id="{979B7062-F0B6-0B05-F1CB-1A2B8BAE0EBC}"/>
              </a:ext>
            </a:extLst>
          </p:cNvPr>
          <p:cNvSpPr txBox="1"/>
          <p:nvPr/>
        </p:nvSpPr>
        <p:spPr>
          <a:xfrm>
            <a:off x="4267200" y="5256152"/>
            <a:ext cx="4762500" cy="400110"/>
          </a:xfrm>
          <a:prstGeom prst="rect">
            <a:avLst/>
          </a:prstGeom>
          <a:noFill/>
        </p:spPr>
        <p:txBody>
          <a:bodyPr wrap="square" rtlCol="0">
            <a:spAutoFit/>
          </a:bodyPr>
          <a:lstStyle/>
          <a:p>
            <a:r>
              <a:rPr lang="en-US" sz="1000" i="1" dirty="0"/>
              <a:t>Apache Stronghold leaders call for protection of Oak Flat sacred site in Arizona from proposed Resolution Copper mine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56C8-5930-3044-81DE-1CF829522425}"/>
              </a:ext>
            </a:extLst>
          </p:cNvPr>
          <p:cNvSpPr>
            <a:spLocks noGrp="1"/>
          </p:cNvSpPr>
          <p:nvPr>
            <p:ph type="title"/>
          </p:nvPr>
        </p:nvSpPr>
        <p:spPr>
          <a:xfrm>
            <a:off x="1295400" y="304800"/>
            <a:ext cx="6705600" cy="922338"/>
          </a:xfrm>
        </p:spPr>
        <p:txBody>
          <a:bodyPr>
            <a:normAutofit fontScale="90000"/>
          </a:bodyPr>
          <a:lstStyle/>
          <a:p>
            <a:pPr eaLnBrk="1" hangingPunct="1">
              <a:defRPr/>
            </a:pPr>
            <a:r>
              <a:rPr lang="en-US" altLang="en-US" sz="2400" dirty="0"/>
              <a:t>Why Mining Is A Threat to Communities, CLIMATE and Ecosystems</a:t>
            </a:r>
            <a:endParaRPr lang="en-US" dirty="0"/>
          </a:p>
        </p:txBody>
      </p:sp>
      <p:sp>
        <p:nvSpPr>
          <p:cNvPr id="3" name="Content Placeholder 2">
            <a:extLst>
              <a:ext uri="{FF2B5EF4-FFF2-40B4-BE49-F238E27FC236}">
                <a16:creationId xmlns:a16="http://schemas.microsoft.com/office/drawing/2014/main" id="{39B59F8B-F7D3-3E40-A2F0-D6330AFBF5EE}"/>
              </a:ext>
            </a:extLst>
          </p:cNvPr>
          <p:cNvSpPr>
            <a:spLocks noGrp="1"/>
          </p:cNvSpPr>
          <p:nvPr>
            <p:ph idx="1"/>
          </p:nvPr>
        </p:nvSpPr>
        <p:spPr>
          <a:xfrm>
            <a:off x="0" y="1626643"/>
            <a:ext cx="3974895" cy="3962400"/>
          </a:xfrm>
        </p:spPr>
        <p:txBody>
          <a:bodyPr/>
          <a:lstStyle/>
          <a:p>
            <a:pPr lvl="1" eaLnBrk="1" hangingPunct="1">
              <a:defRPr/>
            </a:pPr>
            <a:endParaRPr lang="en-US" sz="1400" dirty="0">
              <a:solidFill>
                <a:schemeClr val="tx1">
                  <a:lumMod val="85000"/>
                  <a:lumOff val="15000"/>
                </a:schemeClr>
              </a:solidFill>
            </a:endParaRPr>
          </a:p>
          <a:p>
            <a:pPr lvl="1" eaLnBrk="1" hangingPunct="1">
              <a:defRPr/>
            </a:pPr>
            <a:r>
              <a:rPr lang="en-US" dirty="0">
                <a:solidFill>
                  <a:schemeClr val="tx1">
                    <a:lumMod val="85000"/>
                    <a:lumOff val="15000"/>
                  </a:schemeClr>
                </a:solidFill>
              </a:rPr>
              <a:t>Carbon-intensive – metals mining and processing responsible for 10% of global carbon emissions</a:t>
            </a:r>
          </a:p>
          <a:p>
            <a:pPr lvl="1" eaLnBrk="1" hangingPunct="1">
              <a:defRPr/>
            </a:pPr>
            <a:r>
              <a:rPr lang="en-US" dirty="0">
                <a:solidFill>
                  <a:schemeClr val="tx1">
                    <a:lumMod val="85000"/>
                    <a:lumOff val="15000"/>
                  </a:schemeClr>
                </a:solidFill>
              </a:rPr>
              <a:t>Mining operations are targeting increasingly lower grade deposits, which translates into much larger volumes of waste, and greater disturbance.</a:t>
            </a:r>
          </a:p>
          <a:p>
            <a:pPr lvl="1" eaLnBrk="1" hangingPunct="1">
              <a:defRPr/>
            </a:pPr>
            <a:endParaRPr lang="en-US" sz="1400" dirty="0">
              <a:solidFill>
                <a:schemeClr val="tx1">
                  <a:lumMod val="85000"/>
                  <a:lumOff val="15000"/>
                </a:schemeClr>
              </a:solidFill>
            </a:endParaRPr>
          </a:p>
          <a:p>
            <a:pPr lvl="1" eaLnBrk="1" hangingPunct="1">
              <a:defRPr/>
            </a:pPr>
            <a:endParaRPr lang="en-US" sz="1400" dirty="0">
              <a:solidFill>
                <a:schemeClr val="tx1">
                  <a:lumMod val="85000"/>
                  <a:lumOff val="15000"/>
                </a:schemeClr>
              </a:solidFill>
            </a:endParaRPr>
          </a:p>
        </p:txBody>
      </p:sp>
      <p:grpSp>
        <p:nvGrpSpPr>
          <p:cNvPr id="18435" name="Group 8">
            <a:extLst>
              <a:ext uri="{FF2B5EF4-FFF2-40B4-BE49-F238E27FC236}">
                <a16:creationId xmlns:a16="http://schemas.microsoft.com/office/drawing/2014/main" id="{9B88411B-BF19-F04E-8EA6-C67EC929BA42}"/>
              </a:ext>
            </a:extLst>
          </p:cNvPr>
          <p:cNvGrpSpPr>
            <a:grpSpLocks/>
          </p:cNvGrpSpPr>
          <p:nvPr/>
        </p:nvGrpSpPr>
        <p:grpSpPr bwMode="auto">
          <a:xfrm>
            <a:off x="0" y="6156325"/>
            <a:ext cx="9144000" cy="703264"/>
            <a:chOff x="0" y="6155932"/>
            <a:chExt cx="9144001" cy="703780"/>
          </a:xfrm>
        </p:grpSpPr>
        <p:pic>
          <p:nvPicPr>
            <p:cNvPr id="18438" name="Picture 9">
              <a:extLst>
                <a:ext uri="{FF2B5EF4-FFF2-40B4-BE49-F238E27FC236}">
                  <a16:creationId xmlns:a16="http://schemas.microsoft.com/office/drawing/2014/main" id="{0EE728D7-A2DC-AE4B-8F9C-E003CB248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67" y="6155932"/>
              <a:ext cx="8441933"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a:extLst>
                <a:ext uri="{FF2B5EF4-FFF2-40B4-BE49-F238E27FC236}">
                  <a16:creationId xmlns:a16="http://schemas.microsoft.com/office/drawing/2014/main" id="{A1B1ECE9-F32D-224E-AC62-A41FBEEB9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57645"/>
              <a:ext cx="702067"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1">
              <a:extLst>
                <a:ext uri="{FF2B5EF4-FFF2-40B4-BE49-F238E27FC236}">
                  <a16:creationId xmlns:a16="http://schemas.microsoft.com/office/drawing/2014/main" id="{713B388E-E749-834D-874F-A82970601A79}"/>
                </a:ext>
              </a:extLst>
            </p:cNvPr>
            <p:cNvSpPr>
              <a:spLocks noChangeArrowheads="1"/>
            </p:cNvSpPr>
            <p:nvPr/>
          </p:nvSpPr>
          <p:spPr bwMode="auto">
            <a:xfrm>
              <a:off x="663967" y="6400800"/>
              <a:ext cx="8480034" cy="4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dirty="0">
                  <a:solidFill>
                    <a:schemeClr val="bg1"/>
                  </a:solidFill>
                </a:rPr>
                <a:t>Protecting communities and the environment from the adverse impacts of mineral &amp; energy development while promoting sustainable solutions</a:t>
              </a:r>
            </a:p>
            <a:p>
              <a:pPr algn="ctr" eaLnBrk="1" hangingPunct="1"/>
              <a:r>
                <a:rPr lang="en-US" altLang="en-US" sz="1000" dirty="0" err="1">
                  <a:solidFill>
                    <a:schemeClr val="bg1"/>
                  </a:solidFill>
                </a:rPr>
                <a:t>www.earthworks.org</a:t>
              </a:r>
              <a:endParaRPr lang="en-US" altLang="en-US" sz="1000" dirty="0">
                <a:solidFill>
                  <a:schemeClr val="bg1"/>
                </a:solidFill>
              </a:endParaRPr>
            </a:p>
          </p:txBody>
        </p:sp>
      </p:grpSp>
      <p:pic>
        <p:nvPicPr>
          <p:cNvPr id="26" name="Picture 25">
            <a:extLst>
              <a:ext uri="{FF2B5EF4-FFF2-40B4-BE49-F238E27FC236}">
                <a16:creationId xmlns:a16="http://schemas.microsoft.com/office/drawing/2014/main" id="{6E1AA83D-2221-7C4D-867D-AA58BE1E255B}"/>
              </a:ext>
            </a:extLst>
          </p:cNvPr>
          <p:cNvPicPr>
            <a:picLocks noChangeAspect="1"/>
          </p:cNvPicPr>
          <p:nvPr/>
        </p:nvPicPr>
        <p:blipFill rotWithShape="1">
          <a:blip r:embed="rId5"/>
          <a:srcRect b="6972"/>
          <a:stretch/>
        </p:blipFill>
        <p:spPr>
          <a:xfrm>
            <a:off x="4012786" y="1286030"/>
            <a:ext cx="4889500" cy="2344350"/>
          </a:xfrm>
          <a:prstGeom prst="rect">
            <a:avLst/>
          </a:prstGeom>
        </p:spPr>
      </p:pic>
      <p:pic>
        <p:nvPicPr>
          <p:cNvPr id="27" name="Picture 26">
            <a:extLst>
              <a:ext uri="{FF2B5EF4-FFF2-40B4-BE49-F238E27FC236}">
                <a16:creationId xmlns:a16="http://schemas.microsoft.com/office/drawing/2014/main" id="{1F66692F-F71B-4C41-A141-7A8A3100C026}"/>
              </a:ext>
            </a:extLst>
          </p:cNvPr>
          <p:cNvPicPr>
            <a:picLocks noChangeAspect="1"/>
          </p:cNvPicPr>
          <p:nvPr/>
        </p:nvPicPr>
        <p:blipFill>
          <a:blip r:embed="rId6"/>
          <a:stretch>
            <a:fillRect/>
          </a:stretch>
        </p:blipFill>
        <p:spPr>
          <a:xfrm>
            <a:off x="4025280" y="3689272"/>
            <a:ext cx="4927600" cy="1712928"/>
          </a:xfrm>
          <a:prstGeom prst="rect">
            <a:avLst/>
          </a:prstGeom>
        </p:spPr>
      </p:pic>
      <p:sp>
        <p:nvSpPr>
          <p:cNvPr id="29" name="Rectangle 28">
            <a:extLst>
              <a:ext uri="{FF2B5EF4-FFF2-40B4-BE49-F238E27FC236}">
                <a16:creationId xmlns:a16="http://schemas.microsoft.com/office/drawing/2014/main" id="{F154921F-C0B5-EF40-9B89-52506575AD41}"/>
              </a:ext>
            </a:extLst>
          </p:cNvPr>
          <p:cNvSpPr/>
          <p:nvPr/>
        </p:nvSpPr>
        <p:spPr>
          <a:xfrm>
            <a:off x="4025280" y="5572316"/>
            <a:ext cx="4648200" cy="461665"/>
          </a:xfrm>
          <a:prstGeom prst="rect">
            <a:avLst/>
          </a:prstGeom>
        </p:spPr>
        <p:txBody>
          <a:bodyPr wrap="square">
            <a:spAutoFit/>
          </a:bodyPr>
          <a:lstStyle/>
          <a:p>
            <a:pPr>
              <a:defRPr/>
            </a:pPr>
            <a:r>
              <a:rPr lang="en-US" sz="1200" i="1" dirty="0">
                <a:latin typeface="+mn-lt"/>
              </a:rPr>
              <a:t>Graphics from UNEP International Resource Panel’s Resource Outlook (2019), and Resource Efficiency and Climate Change (2020) Factsheets</a:t>
            </a:r>
          </a:p>
        </p:txBody>
      </p:sp>
    </p:spTree>
    <p:extLst>
      <p:ext uri="{BB962C8B-B14F-4D97-AF65-F5344CB8AC3E}">
        <p14:creationId xmlns:p14="http://schemas.microsoft.com/office/powerpoint/2010/main" val="274641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EC9F-77F1-65BC-551D-9AB6E6C84705}"/>
              </a:ext>
            </a:extLst>
          </p:cNvPr>
          <p:cNvSpPr>
            <a:spLocks noGrp="1"/>
          </p:cNvSpPr>
          <p:nvPr>
            <p:ph type="title"/>
          </p:nvPr>
        </p:nvSpPr>
        <p:spPr/>
        <p:txBody>
          <a:bodyPr>
            <a:normAutofit fontScale="90000"/>
          </a:bodyPr>
          <a:lstStyle/>
          <a:p>
            <a:r>
              <a:rPr lang="en-US" dirty="0"/>
              <a:t>Why Mining is a Threat to Communities, Climate and Ecosystems, cont’d</a:t>
            </a:r>
          </a:p>
        </p:txBody>
      </p:sp>
      <p:sp>
        <p:nvSpPr>
          <p:cNvPr id="3" name="Content Placeholder 2">
            <a:extLst>
              <a:ext uri="{FF2B5EF4-FFF2-40B4-BE49-F238E27FC236}">
                <a16:creationId xmlns:a16="http://schemas.microsoft.com/office/drawing/2014/main" id="{82230293-7DCB-7D1C-0CFE-AE6A9988D018}"/>
              </a:ext>
            </a:extLst>
          </p:cNvPr>
          <p:cNvSpPr>
            <a:spLocks noGrp="1"/>
          </p:cNvSpPr>
          <p:nvPr>
            <p:ph idx="1"/>
          </p:nvPr>
        </p:nvSpPr>
        <p:spPr>
          <a:xfrm>
            <a:off x="609600" y="2438400"/>
            <a:ext cx="3810000" cy="3101975"/>
          </a:xfrm>
        </p:spPr>
        <p:txBody>
          <a:bodyPr/>
          <a:lstStyle/>
          <a:p>
            <a:pPr lvl="1" eaLnBrk="1" hangingPunct="1">
              <a:defRPr/>
            </a:pPr>
            <a:r>
              <a:rPr lang="en-US" sz="1800" dirty="0">
                <a:solidFill>
                  <a:schemeClr val="tx1">
                    <a:lumMod val="85000"/>
                    <a:lumOff val="15000"/>
                  </a:schemeClr>
                </a:solidFill>
              </a:rPr>
              <a:t>Mining is the leading source of toxic releases in the U.S., according to the U.S. EPA. </a:t>
            </a:r>
          </a:p>
          <a:p>
            <a:pPr lvl="1" eaLnBrk="1" hangingPunct="1">
              <a:defRPr/>
            </a:pPr>
            <a:r>
              <a:rPr lang="en-US" sz="1800" dirty="0">
                <a:solidFill>
                  <a:schemeClr val="tx1">
                    <a:lumMod val="85000"/>
                    <a:lumOff val="15000"/>
                  </a:schemeClr>
                </a:solidFill>
              </a:rPr>
              <a:t>Increasing number of mines generating water pollution in perpetuity from acid drainage or metals leaching. Freshwater pollution &amp; use reduces water access and quality for ecosystems and communities/ </a:t>
            </a:r>
          </a:p>
          <a:p>
            <a:pPr lvl="1" eaLnBrk="1" hangingPunct="1">
              <a:defRPr/>
            </a:pPr>
            <a:r>
              <a:rPr lang="en-US" sz="1800" dirty="0">
                <a:solidFill>
                  <a:srgbClr val="212121"/>
                </a:solidFill>
                <a:effectLst/>
                <a:latin typeface="+mj-lt"/>
              </a:rPr>
              <a:t>The EPA has identified a backlog of $20‐54 billion in clean‐up costs from </a:t>
            </a:r>
            <a:r>
              <a:rPr lang="en-US" sz="1800" dirty="0" err="1">
                <a:solidFill>
                  <a:srgbClr val="212121"/>
                </a:solidFill>
                <a:effectLst/>
                <a:latin typeface="+mj-lt"/>
              </a:rPr>
              <a:t>hardrock</a:t>
            </a:r>
            <a:r>
              <a:rPr lang="en-US" sz="1800" dirty="0">
                <a:solidFill>
                  <a:srgbClr val="212121"/>
                </a:solidFill>
                <a:effectLst/>
                <a:latin typeface="+mj-lt"/>
              </a:rPr>
              <a:t> mining. </a:t>
            </a:r>
            <a:endParaRPr lang="en-US" sz="1800" dirty="0">
              <a:effectLst/>
              <a:latin typeface="+mj-lt"/>
            </a:endParaRPr>
          </a:p>
          <a:p>
            <a:pPr lvl="1" eaLnBrk="1" hangingPunct="1">
              <a:defRPr/>
            </a:pPr>
            <a:endParaRPr lang="en-US" sz="1800" dirty="0">
              <a:solidFill>
                <a:schemeClr val="tx1">
                  <a:lumMod val="85000"/>
                  <a:lumOff val="15000"/>
                </a:schemeClr>
              </a:solidFill>
            </a:endParaRPr>
          </a:p>
          <a:p>
            <a:endParaRPr lang="en-US" dirty="0"/>
          </a:p>
        </p:txBody>
      </p:sp>
      <p:pic>
        <p:nvPicPr>
          <p:cNvPr id="5" name="Picture 4">
            <a:extLst>
              <a:ext uri="{FF2B5EF4-FFF2-40B4-BE49-F238E27FC236}">
                <a16:creationId xmlns:a16="http://schemas.microsoft.com/office/drawing/2014/main" id="{8AA14485-CAEB-3AB6-89F3-51A9416DA597}"/>
              </a:ext>
            </a:extLst>
          </p:cNvPr>
          <p:cNvPicPr>
            <a:picLocks noChangeAspect="1"/>
          </p:cNvPicPr>
          <p:nvPr/>
        </p:nvPicPr>
        <p:blipFill>
          <a:blip r:embed="rId2"/>
          <a:stretch>
            <a:fillRect/>
          </a:stretch>
        </p:blipFill>
        <p:spPr>
          <a:xfrm>
            <a:off x="4724402" y="2551665"/>
            <a:ext cx="2997116" cy="2246922"/>
          </a:xfrm>
          <a:prstGeom prst="rect">
            <a:avLst/>
          </a:prstGeom>
        </p:spPr>
      </p:pic>
    </p:spTree>
    <p:extLst>
      <p:ext uri="{BB962C8B-B14F-4D97-AF65-F5344CB8AC3E}">
        <p14:creationId xmlns:p14="http://schemas.microsoft.com/office/powerpoint/2010/main" val="366963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95BC-5B57-704C-BC74-92062980A26A}"/>
              </a:ext>
            </a:extLst>
          </p:cNvPr>
          <p:cNvSpPr>
            <a:spLocks noGrp="1"/>
          </p:cNvSpPr>
          <p:nvPr>
            <p:ph type="title"/>
          </p:nvPr>
        </p:nvSpPr>
        <p:spPr>
          <a:xfrm>
            <a:off x="533400" y="381000"/>
            <a:ext cx="7848599" cy="990600"/>
          </a:xfrm>
        </p:spPr>
        <p:txBody>
          <a:bodyPr>
            <a:normAutofit/>
          </a:bodyPr>
          <a:lstStyle/>
          <a:p>
            <a:r>
              <a:rPr lang="en-US" sz="2000" dirty="0"/>
              <a:t>Disproportionate harm to Indigenous Peoples</a:t>
            </a:r>
          </a:p>
        </p:txBody>
      </p:sp>
      <p:pic>
        <p:nvPicPr>
          <p:cNvPr id="6" name="Picture 10">
            <a:extLst>
              <a:ext uri="{FF2B5EF4-FFF2-40B4-BE49-F238E27FC236}">
                <a16:creationId xmlns:a16="http://schemas.microsoft.com/office/drawing/2014/main" id="{C59411DC-E591-B948-BBBC-55B91DAC0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8036"/>
            <a:ext cx="702067" cy="70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
            <a:extLst>
              <a:ext uri="{FF2B5EF4-FFF2-40B4-BE49-F238E27FC236}">
                <a16:creationId xmlns:a16="http://schemas.microsoft.com/office/drawing/2014/main" id="{83427FBB-4C3D-D34E-8CF9-26411CE28AA9}"/>
              </a:ext>
            </a:extLst>
          </p:cNvPr>
          <p:cNvGrpSpPr>
            <a:grpSpLocks/>
          </p:cNvGrpSpPr>
          <p:nvPr/>
        </p:nvGrpSpPr>
        <p:grpSpPr bwMode="auto">
          <a:xfrm>
            <a:off x="0" y="6156325"/>
            <a:ext cx="9144000" cy="703263"/>
            <a:chOff x="0" y="6155933"/>
            <a:chExt cx="9144001" cy="703779"/>
          </a:xfrm>
        </p:grpSpPr>
        <p:pic>
          <p:nvPicPr>
            <p:cNvPr id="8" name="Picture 9">
              <a:extLst>
                <a:ext uri="{FF2B5EF4-FFF2-40B4-BE49-F238E27FC236}">
                  <a16:creationId xmlns:a16="http://schemas.microsoft.com/office/drawing/2014/main" id="{F11EEA60-240D-7C47-8924-94AD35574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67" y="6155933"/>
              <a:ext cx="8441933"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1EA016F5-D7FB-B74A-9820-A5E3C97F8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7645"/>
              <a:ext cx="702067" cy="70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A78A4B-6FC3-1D43-AC22-DE459D258EB6}"/>
                </a:ext>
              </a:extLst>
            </p:cNvPr>
            <p:cNvSpPr>
              <a:spLocks noChangeArrowheads="1"/>
            </p:cNvSpPr>
            <p:nvPr/>
          </p:nvSpPr>
          <p:spPr bwMode="auto">
            <a:xfrm>
              <a:off x="663967" y="6400800"/>
              <a:ext cx="8480034" cy="4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dirty="0">
                  <a:solidFill>
                    <a:schemeClr val="bg1"/>
                  </a:solidFill>
                </a:rPr>
                <a:t>Protecting communities and the environment from the adverse impacts of mineral &amp; energy development while promoting sustainable solutions</a:t>
              </a:r>
            </a:p>
            <a:p>
              <a:pPr algn="ctr" eaLnBrk="1" hangingPunct="1"/>
              <a:r>
                <a:rPr lang="en-US" altLang="en-US" sz="1000" dirty="0" err="1">
                  <a:solidFill>
                    <a:schemeClr val="bg1"/>
                  </a:solidFill>
                </a:rPr>
                <a:t>www.earthworks.org</a:t>
              </a:r>
              <a:endParaRPr lang="en-US" altLang="en-US" sz="1000" dirty="0">
                <a:solidFill>
                  <a:schemeClr val="bg1"/>
                </a:solidFill>
              </a:endParaRPr>
            </a:p>
          </p:txBody>
        </p:sp>
      </p:grpSp>
      <p:pic>
        <p:nvPicPr>
          <p:cNvPr id="13" name="Picture 12">
            <a:extLst>
              <a:ext uri="{FF2B5EF4-FFF2-40B4-BE49-F238E27FC236}">
                <a16:creationId xmlns:a16="http://schemas.microsoft.com/office/drawing/2014/main" id="{99950C4C-5E9F-A74C-AE32-26A4609A5EDF}"/>
              </a:ext>
            </a:extLst>
          </p:cNvPr>
          <p:cNvPicPr>
            <a:picLocks noChangeAspect="1"/>
          </p:cNvPicPr>
          <p:nvPr/>
        </p:nvPicPr>
        <p:blipFill>
          <a:blip r:embed="rId5"/>
          <a:stretch>
            <a:fillRect/>
          </a:stretch>
        </p:blipFill>
        <p:spPr>
          <a:xfrm>
            <a:off x="914400" y="1599708"/>
            <a:ext cx="7162800" cy="4286649"/>
          </a:xfrm>
          <a:prstGeom prst="rect">
            <a:avLst/>
          </a:prstGeom>
        </p:spPr>
      </p:pic>
    </p:spTree>
    <p:extLst>
      <p:ext uri="{BB962C8B-B14F-4D97-AF65-F5344CB8AC3E}">
        <p14:creationId xmlns:p14="http://schemas.microsoft.com/office/powerpoint/2010/main" val="372944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961017" y="76200"/>
            <a:ext cx="7186807" cy="693125"/>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b" anchorCtr="0">
            <a:normAutofit fontScale="90000"/>
          </a:bodyPr>
          <a:lstStyle/>
          <a:p>
            <a:pPr marL="0" lvl="0" indent="0" algn="ctr" rtl="0">
              <a:lnSpc>
                <a:spcPct val="90000"/>
              </a:lnSpc>
              <a:spcBef>
                <a:spcPts val="0"/>
              </a:spcBef>
              <a:spcAft>
                <a:spcPts val="0"/>
              </a:spcAft>
              <a:buSzPct val="54581"/>
              <a:buNone/>
            </a:pPr>
            <a:endParaRPr sz="1000" dirty="0">
              <a:solidFill>
                <a:schemeClr val="dk1"/>
              </a:solidFill>
            </a:endParaRPr>
          </a:p>
          <a:p>
            <a:pPr lvl="0">
              <a:spcBef>
                <a:spcPts val="0"/>
              </a:spcBef>
              <a:spcAft>
                <a:spcPts val="0"/>
              </a:spcAft>
              <a:buSzPct val="54580"/>
            </a:pPr>
            <a:r>
              <a:rPr lang="en-US" sz="2000" dirty="0">
                <a:solidFill>
                  <a:schemeClr val="tx1"/>
                </a:solidFill>
              </a:rPr>
              <a:t>Key metals USED in clean energy technologies</a:t>
            </a:r>
            <a:endParaRPr sz="2000" dirty="0"/>
          </a:p>
        </p:txBody>
      </p:sp>
      <p:pic>
        <p:nvPicPr>
          <p:cNvPr id="116" name="Google Shape;116;p7"/>
          <p:cNvPicPr preferRelativeResize="0"/>
          <p:nvPr/>
        </p:nvPicPr>
        <p:blipFill rotWithShape="1">
          <a:blip r:embed="rId3">
            <a:alphaModFix/>
          </a:blip>
          <a:srcRect/>
          <a:stretch/>
        </p:blipFill>
        <p:spPr>
          <a:xfrm>
            <a:off x="2895600" y="914400"/>
            <a:ext cx="5884951" cy="4937325"/>
          </a:xfrm>
          <a:prstGeom prst="rect">
            <a:avLst/>
          </a:prstGeom>
          <a:noFill/>
          <a:ln>
            <a:noFill/>
          </a:ln>
        </p:spPr>
      </p:pic>
      <p:grpSp>
        <p:nvGrpSpPr>
          <p:cNvPr id="117" name="Google Shape;117;p7"/>
          <p:cNvGrpSpPr/>
          <p:nvPr/>
        </p:nvGrpSpPr>
        <p:grpSpPr>
          <a:xfrm>
            <a:off x="-22225" y="6154738"/>
            <a:ext cx="9144000" cy="703262"/>
            <a:chOff x="0" y="6155933"/>
            <a:chExt cx="9144001" cy="703779"/>
          </a:xfrm>
        </p:grpSpPr>
        <p:pic>
          <p:nvPicPr>
            <p:cNvPr id="118" name="Google Shape;118;p7"/>
            <p:cNvPicPr preferRelativeResize="0"/>
            <p:nvPr/>
          </p:nvPicPr>
          <p:blipFill rotWithShape="1">
            <a:blip r:embed="rId4">
              <a:alphaModFix/>
            </a:blip>
            <a:srcRect/>
            <a:stretch/>
          </p:blipFill>
          <p:spPr>
            <a:xfrm>
              <a:off x="702067" y="6155933"/>
              <a:ext cx="8441933" cy="702067"/>
            </a:xfrm>
            <a:prstGeom prst="rect">
              <a:avLst/>
            </a:prstGeom>
            <a:noFill/>
            <a:ln>
              <a:noFill/>
            </a:ln>
          </p:spPr>
        </p:pic>
        <p:pic>
          <p:nvPicPr>
            <p:cNvPr id="119" name="Google Shape;119;p7"/>
            <p:cNvPicPr preferRelativeResize="0"/>
            <p:nvPr/>
          </p:nvPicPr>
          <p:blipFill rotWithShape="1">
            <a:blip r:embed="rId5">
              <a:alphaModFix/>
            </a:blip>
            <a:srcRect/>
            <a:stretch/>
          </p:blipFill>
          <p:spPr>
            <a:xfrm>
              <a:off x="0" y="6157645"/>
              <a:ext cx="702067" cy="702067"/>
            </a:xfrm>
            <a:prstGeom prst="rect">
              <a:avLst/>
            </a:prstGeom>
            <a:noFill/>
            <a:ln>
              <a:noFill/>
            </a:ln>
          </p:spPr>
        </p:pic>
        <p:sp>
          <p:nvSpPr>
            <p:cNvPr id="120" name="Google Shape;120;p7"/>
            <p:cNvSpPr/>
            <p:nvPr/>
          </p:nvSpPr>
          <p:spPr>
            <a:xfrm>
              <a:off x="663967" y="6400800"/>
              <a:ext cx="8480034" cy="4003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Protecting communities and the environment from the adverse impacts of mineral &amp; energy development while promoting sustainable solutions</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www.earthworks.org</a:t>
              </a:r>
              <a:endParaRPr sz="1000" b="0" i="0" u="none" strike="noStrike" cap="none">
                <a:solidFill>
                  <a:srgbClr val="000000"/>
                </a:solidFill>
                <a:latin typeface="Arial"/>
                <a:ea typeface="Arial"/>
                <a:cs typeface="Arial"/>
                <a:sym typeface="Arial"/>
              </a:endParaRPr>
            </a:p>
          </p:txBody>
        </p:sp>
      </p:grpSp>
      <p:pic>
        <p:nvPicPr>
          <p:cNvPr id="8" name="Picture 7">
            <a:extLst>
              <a:ext uri="{FF2B5EF4-FFF2-40B4-BE49-F238E27FC236}">
                <a16:creationId xmlns:a16="http://schemas.microsoft.com/office/drawing/2014/main" id="{2ADE835D-3917-8145-8E5C-1D68F2ED9271}"/>
              </a:ext>
            </a:extLst>
          </p:cNvPr>
          <p:cNvPicPr>
            <a:picLocks noChangeAspect="1"/>
          </p:cNvPicPr>
          <p:nvPr/>
        </p:nvPicPr>
        <p:blipFill>
          <a:blip r:embed="rId6"/>
          <a:stretch>
            <a:fillRect/>
          </a:stretch>
        </p:blipFill>
        <p:spPr>
          <a:xfrm>
            <a:off x="152400" y="1295400"/>
            <a:ext cx="2525030" cy="3397163"/>
          </a:xfrm>
          <a:prstGeom prst="rect">
            <a:avLst/>
          </a:prstGeom>
        </p:spPr>
      </p:pic>
      <p:sp>
        <p:nvSpPr>
          <p:cNvPr id="9" name="Rectangle 8">
            <a:extLst>
              <a:ext uri="{FF2B5EF4-FFF2-40B4-BE49-F238E27FC236}">
                <a16:creationId xmlns:a16="http://schemas.microsoft.com/office/drawing/2014/main" id="{BC85E087-1182-E44F-97D8-AF3B72190740}"/>
              </a:ext>
            </a:extLst>
          </p:cNvPr>
          <p:cNvSpPr/>
          <p:nvPr/>
        </p:nvSpPr>
        <p:spPr>
          <a:xfrm>
            <a:off x="304800" y="5218637"/>
            <a:ext cx="1905000" cy="553998"/>
          </a:xfrm>
          <a:prstGeom prst="rect">
            <a:avLst/>
          </a:prstGeom>
        </p:spPr>
        <p:txBody>
          <a:bodyPr wrap="square">
            <a:spAutoFit/>
          </a:bodyPr>
          <a:lstStyle/>
          <a:p>
            <a:r>
              <a:rPr lang="en-US" sz="1000" i="1" dirty="0"/>
              <a:t> Source: University of Technology, Sydney for Earthworks</a:t>
            </a:r>
          </a:p>
        </p:txBody>
      </p:sp>
    </p:spTree>
    <p:extLst>
      <p:ext uri="{BB962C8B-B14F-4D97-AF65-F5344CB8AC3E}">
        <p14:creationId xmlns:p14="http://schemas.microsoft.com/office/powerpoint/2010/main" val="69822292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{1BB93EF9-48A1-DD4B-BEA8-7CD78E210702}tf10001120</Template>
  <TotalTime>318045</TotalTime>
  <Words>1281</Words>
  <Application>Microsoft Macintosh PowerPoint</Application>
  <PresentationFormat>On-screen Show (4:3)</PresentationFormat>
  <Paragraphs>125</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vt:lpstr>
      <vt:lpstr>Gill Sans MT</vt:lpstr>
      <vt:lpstr>Merriweather Web</vt:lpstr>
      <vt:lpstr>Parcel</vt:lpstr>
      <vt:lpstr>Making clean energy clean, Just &amp; Equitable</vt:lpstr>
      <vt:lpstr>PowerPoint Presentation</vt:lpstr>
      <vt:lpstr>Alaska: Fueling Major Infrastructure projects</vt:lpstr>
      <vt:lpstr>Critical Mineral (USGS)</vt:lpstr>
      <vt:lpstr>“transition” minerals</vt:lpstr>
      <vt:lpstr>Why Mining Is A Threat to Communities, CLIMATE and Ecosystems</vt:lpstr>
      <vt:lpstr>Why Mining is a Threat to Communities, Climate and Ecosystems, cont’d</vt:lpstr>
      <vt:lpstr>Disproportionate harm to Indigenous Peoples</vt:lpstr>
      <vt:lpstr> Key metals USED in clean energy technologies</vt:lpstr>
      <vt:lpstr>Key findings</vt:lpstr>
      <vt:lpstr>Reducing new mining for EV Battery Metals – 2021</vt:lpstr>
      <vt:lpstr>PATHWAYS FORWARD: Recirculate</vt:lpstr>
      <vt:lpstr>PATHWAYS FORWARD: Recirculate</vt:lpstr>
      <vt:lpstr>PATHWAYS FORWARD: Reduce Demand</vt:lpstr>
      <vt:lpstr>PATHWAYS FORWARD: reform the rules</vt:lpstr>
      <vt:lpstr>Thank you! </vt:lpstr>
    </vt:vector>
  </TitlesOfParts>
  <Company>Mineral Policy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Kimberlee Dinn</dc:creator>
  <cp:lastModifiedBy>Microsoft Office User</cp:lastModifiedBy>
  <cp:revision>192</cp:revision>
  <cp:lastPrinted>2023-10-18T19:02:39Z</cp:lastPrinted>
  <dcterms:created xsi:type="dcterms:W3CDTF">2004-03-02T20:18:45Z</dcterms:created>
  <dcterms:modified xsi:type="dcterms:W3CDTF">2023-10-25T22:15:22Z</dcterms:modified>
</cp:coreProperties>
</file>